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258" r:id="rId3"/>
    <p:sldId id="259" r:id="rId4"/>
    <p:sldId id="260" r:id="rId5"/>
    <p:sldId id="263" r:id="rId6"/>
    <p:sldId id="296" r:id="rId7"/>
    <p:sldId id="297" r:id="rId8"/>
    <p:sldId id="298" r:id="rId9"/>
    <p:sldId id="362" r:id="rId10"/>
    <p:sldId id="284" r:id="rId11"/>
    <p:sldId id="267" r:id="rId12"/>
    <p:sldId id="366" r:id="rId13"/>
    <p:sldId id="367" r:id="rId14"/>
    <p:sldId id="368" r:id="rId15"/>
    <p:sldId id="369" r:id="rId16"/>
    <p:sldId id="370" r:id="rId17"/>
    <p:sldId id="371" r:id="rId18"/>
    <p:sldId id="308" r:id="rId19"/>
    <p:sldId id="322" r:id="rId20"/>
    <p:sldId id="307" r:id="rId21"/>
    <p:sldId id="363" r:id="rId22"/>
    <p:sldId id="364" r:id="rId23"/>
    <p:sldId id="365" r:id="rId24"/>
    <p:sldId id="372" r:id="rId25"/>
    <p:sldId id="268" r:id="rId26"/>
    <p:sldId id="273" r:id="rId27"/>
    <p:sldId id="320" r:id="rId28"/>
    <p:sldId id="328" r:id="rId29"/>
    <p:sldId id="288" r:id="rId30"/>
    <p:sldId id="329" r:id="rId31"/>
    <p:sldId id="330" r:id="rId32"/>
    <p:sldId id="331" r:id="rId33"/>
    <p:sldId id="333" r:id="rId34"/>
    <p:sldId id="334" r:id="rId35"/>
    <p:sldId id="335" r:id="rId36"/>
    <p:sldId id="337" r:id="rId37"/>
    <p:sldId id="338" r:id="rId38"/>
    <p:sldId id="339" r:id="rId39"/>
    <p:sldId id="332" r:id="rId40"/>
    <p:sldId id="321" r:id="rId41"/>
    <p:sldId id="323" r:id="rId42"/>
    <p:sldId id="325" r:id="rId43"/>
    <p:sldId id="326" r:id="rId44"/>
    <p:sldId id="327" r:id="rId45"/>
    <p:sldId id="312" r:id="rId46"/>
    <p:sldId id="313" r:id="rId47"/>
    <p:sldId id="340" r:id="rId48"/>
    <p:sldId id="348" r:id="rId49"/>
    <p:sldId id="359" r:id="rId50"/>
    <p:sldId id="349" r:id="rId51"/>
    <p:sldId id="341" r:id="rId52"/>
    <p:sldId id="343" r:id="rId53"/>
    <p:sldId id="342" r:id="rId54"/>
    <p:sldId id="344" r:id="rId55"/>
    <p:sldId id="345" r:id="rId56"/>
    <p:sldId id="347" r:id="rId57"/>
    <p:sldId id="34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CC00CC"/>
    <a:srgbClr val="FF0066"/>
    <a:srgbClr val="FF6699"/>
    <a:srgbClr val="FF99FF"/>
    <a:srgbClr val="FF0000"/>
    <a:srgbClr val="990099"/>
    <a:srgbClr val="D60093"/>
    <a:srgbClr val="FF00FF"/>
    <a:srgbClr val="00B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51" autoAdjust="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Specific</a:t>
            </a:r>
            <a:r>
              <a:rPr lang="en-US" baseline="0" dirty="0" smtClean="0"/>
              <a:t> Test case</a:t>
            </a:r>
            <a:endParaRPr lang="en-US" dirty="0"/>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Pass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Sheet1!$A$2:$A$7</c:f>
              <c:strCache>
                <c:ptCount val="6"/>
                <c:pt idx="0">
                  <c:v>Detect Color</c:v>
                </c:pt>
                <c:pt idx="1">
                  <c:v>Over Marble Limit</c:v>
                </c:pt>
                <c:pt idx="2">
                  <c:v>Marbles with 50% black tape</c:v>
                </c:pt>
                <c:pt idx="3">
                  <c:v>Marbles with 80% black tape</c:v>
                </c:pt>
                <c:pt idx="4">
                  <c:v>Black Marble</c:v>
                </c:pt>
                <c:pt idx="5">
                  <c:v>Marble with 2 color</c:v>
                </c:pt>
              </c:strCache>
            </c:strRef>
          </c:cat>
          <c:val>
            <c:numRef>
              <c:f>Sheet1!$B$2:$B$7</c:f>
              <c:numCache>
                <c:formatCode>General</c:formatCode>
                <c:ptCount val="6"/>
                <c:pt idx="0">
                  <c:v>97</c:v>
                </c:pt>
                <c:pt idx="1">
                  <c:v>100</c:v>
                </c:pt>
                <c:pt idx="2">
                  <c:v>88</c:v>
                </c:pt>
                <c:pt idx="3">
                  <c:v>74</c:v>
                </c:pt>
                <c:pt idx="4">
                  <c:v>0</c:v>
                </c:pt>
                <c:pt idx="5">
                  <c:v>52</c:v>
                </c:pt>
              </c:numCache>
            </c:numRef>
          </c:val>
          <c:extLst xmlns:c16r2="http://schemas.microsoft.com/office/drawing/2015/06/chart">
            <c:ext xmlns:c16="http://schemas.microsoft.com/office/drawing/2014/chart" uri="{C3380CC4-5D6E-409C-BE32-E72D297353CC}">
              <c16:uniqueId val="{00000000-704D-4D79-97B5-E852E1C3B052}"/>
            </c:ext>
          </c:extLst>
        </c:ser>
        <c:ser>
          <c:idx val="1"/>
          <c:order val="1"/>
          <c:tx>
            <c:strRef>
              <c:f>Sheet1!$C$1</c:f>
              <c:strCache>
                <c:ptCount val="1"/>
                <c:pt idx="0">
                  <c:v>Fail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Sheet1!$A$2:$A$7</c:f>
              <c:strCache>
                <c:ptCount val="6"/>
                <c:pt idx="0">
                  <c:v>Detect Color</c:v>
                </c:pt>
                <c:pt idx="1">
                  <c:v>Over Marble Limit</c:v>
                </c:pt>
                <c:pt idx="2">
                  <c:v>Marbles with 50% black tape</c:v>
                </c:pt>
                <c:pt idx="3">
                  <c:v>Marbles with 80% black tape</c:v>
                </c:pt>
                <c:pt idx="4">
                  <c:v>Black Marble</c:v>
                </c:pt>
                <c:pt idx="5">
                  <c:v>Marble with 2 color</c:v>
                </c:pt>
              </c:strCache>
            </c:strRef>
          </c:cat>
          <c:val>
            <c:numRef>
              <c:f>Sheet1!$C$2:$C$7</c:f>
              <c:numCache>
                <c:formatCode>General</c:formatCode>
                <c:ptCount val="6"/>
                <c:pt idx="0">
                  <c:v>3</c:v>
                </c:pt>
                <c:pt idx="1">
                  <c:v>0</c:v>
                </c:pt>
                <c:pt idx="2">
                  <c:v>12</c:v>
                </c:pt>
                <c:pt idx="3">
                  <c:v>26</c:v>
                </c:pt>
                <c:pt idx="4">
                  <c:v>100</c:v>
                </c:pt>
                <c:pt idx="5">
                  <c:v>48</c:v>
                </c:pt>
              </c:numCache>
            </c:numRef>
          </c:val>
          <c:extLst xmlns:c16r2="http://schemas.microsoft.com/office/drawing/2015/06/chart">
            <c:ext xmlns:c16="http://schemas.microsoft.com/office/drawing/2014/chart" uri="{C3380CC4-5D6E-409C-BE32-E72D297353CC}">
              <c16:uniqueId val="{00000001-704D-4D79-97B5-E852E1C3B052}"/>
            </c:ext>
          </c:extLst>
        </c:ser>
        <c:dLbls>
          <c:showLegendKey val="0"/>
          <c:showVal val="0"/>
          <c:showCatName val="0"/>
          <c:showSerName val="0"/>
          <c:showPercent val="0"/>
          <c:showBubbleSize val="0"/>
        </c:dLbls>
        <c:gapWidth val="150"/>
        <c:overlap val="100"/>
        <c:axId val="225070016"/>
        <c:axId val="254242112"/>
      </c:barChart>
      <c:catAx>
        <c:axId val="2250700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54242112"/>
        <c:crosses val="autoZero"/>
        <c:auto val="1"/>
        <c:lblAlgn val="ctr"/>
        <c:lblOffset val="100"/>
        <c:noMultiLvlLbl val="0"/>
      </c:catAx>
      <c:valAx>
        <c:axId val="254242112"/>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50700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b="0" cap="none" spc="0" dirty="0">
                <a:ln w="0"/>
                <a:solidFill>
                  <a:schemeClr val="accent1"/>
                </a:solidFill>
                <a:effectLst>
                  <a:outerShdw blurRad="38100" dist="25400" dir="5400000" algn="ctr" rotWithShape="0">
                    <a:srgbClr val="6E747A">
                      <a:alpha val="43000"/>
                    </a:srgbClr>
                  </a:outerShdw>
                </a:effectLst>
              </a:rPr>
              <a:t>Success Rate</a:t>
            </a:r>
          </a:p>
        </c:rich>
      </c:tx>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2234-4271-9A46-7622AFE3533B}"/>
              </c:ext>
            </c:extLst>
          </c:dPt>
          <c:dPt>
            <c:idx val="1"/>
            <c:bubble3D val="0"/>
            <c:spPr>
              <a:solidFill>
                <a:schemeClr val="accent2"/>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2-2234-4271-9A46-7622AFE3533B}"/>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Success</c:v>
                </c:pt>
                <c:pt idx="1">
                  <c:v>Failed</c:v>
                </c:pt>
              </c:strCache>
            </c:strRef>
          </c:cat>
          <c:val>
            <c:numRef>
              <c:f>Sheet1!$B$2:$B$3</c:f>
              <c:numCache>
                <c:formatCode>General</c:formatCode>
                <c:ptCount val="2"/>
                <c:pt idx="0">
                  <c:v>6.85</c:v>
                </c:pt>
                <c:pt idx="1">
                  <c:v>3.15</c:v>
                </c:pt>
              </c:numCache>
            </c:numRef>
          </c:val>
          <c:extLst xmlns:c16r2="http://schemas.microsoft.com/office/drawing/2015/06/chart">
            <c:ext xmlns:c16="http://schemas.microsoft.com/office/drawing/2014/chart" uri="{C3380CC4-5D6E-409C-BE32-E72D297353CC}">
              <c16:uniqueId val="{00000000-2234-4271-9A46-7622AFE3533B}"/>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0784A0-73F3-486D-81E6-C2F28C66B89E}"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n-US"/>
        </a:p>
      </dgm:t>
    </dgm:pt>
    <dgm:pt modelId="{537E06CD-CCD6-43C4-9414-E7F7F29EB66A}">
      <dgm:prSet phldrT="[Text]"/>
      <dgm:spPr/>
      <dgm:t>
        <a:bodyPr/>
        <a:lstStyle/>
        <a:p>
          <a:r>
            <a:rPr lang="en-US" dirty="0" smtClean="0"/>
            <a:t>Step 1</a:t>
          </a:r>
          <a:r>
            <a:rPr lang="en-US" smtClean="0"/>
            <a:t>: Collect training set and define K</a:t>
          </a:r>
          <a:endParaRPr lang="en-US" dirty="0"/>
        </a:p>
      </dgm:t>
    </dgm:pt>
    <dgm:pt modelId="{523308BF-3429-4041-A626-488AB9393A33}" type="parTrans" cxnId="{07C35CAF-5831-4C24-B115-DADE0C0D5BB6}">
      <dgm:prSet/>
      <dgm:spPr/>
      <dgm:t>
        <a:bodyPr/>
        <a:lstStyle/>
        <a:p>
          <a:endParaRPr lang="en-US"/>
        </a:p>
      </dgm:t>
    </dgm:pt>
    <dgm:pt modelId="{265CC2D8-D283-4784-8F63-7D4E3A3937BB}" type="sibTrans" cxnId="{07C35CAF-5831-4C24-B115-DADE0C0D5BB6}">
      <dgm:prSet/>
      <dgm:spPr/>
      <dgm:t>
        <a:bodyPr/>
        <a:lstStyle/>
        <a:p>
          <a:endParaRPr lang="en-US"/>
        </a:p>
      </dgm:t>
    </dgm:pt>
    <dgm:pt modelId="{9A87EC2D-EBB4-4930-A565-A4C2217C69EA}">
      <dgm:prSet phldrT="[Text]"/>
      <dgm:spPr/>
      <dgm:t>
        <a:bodyPr/>
        <a:lstStyle/>
        <a:p>
          <a:r>
            <a:rPr lang="en-US" dirty="0" smtClean="0"/>
            <a:t>Step 2</a:t>
          </a:r>
          <a:r>
            <a:rPr lang="en-US" smtClean="0"/>
            <a:t>: Input new sample (or query point)</a:t>
          </a:r>
          <a:r>
            <a:rPr lang="en-US" dirty="0" smtClean="0"/>
            <a:t>	</a:t>
          </a:r>
          <a:endParaRPr lang="en-US" dirty="0"/>
        </a:p>
      </dgm:t>
    </dgm:pt>
    <dgm:pt modelId="{735108E3-6FD2-4F08-B043-4AFEE911C2F0}" type="parTrans" cxnId="{95E8BBAA-725D-40FF-ADFE-0211E9777E10}">
      <dgm:prSet/>
      <dgm:spPr/>
      <dgm:t>
        <a:bodyPr/>
        <a:lstStyle/>
        <a:p>
          <a:endParaRPr lang="en-US"/>
        </a:p>
      </dgm:t>
    </dgm:pt>
    <dgm:pt modelId="{73B93FD9-6D61-4A55-B04C-FF06D959785F}" type="sibTrans" cxnId="{95E8BBAA-725D-40FF-ADFE-0211E9777E10}">
      <dgm:prSet/>
      <dgm:spPr/>
      <dgm:t>
        <a:bodyPr/>
        <a:lstStyle/>
        <a:p>
          <a:endParaRPr lang="en-US"/>
        </a:p>
      </dgm:t>
    </dgm:pt>
    <dgm:pt modelId="{A40A9918-2909-4AE9-8ED1-E309F53312E7}">
      <dgm:prSet phldrT="[Text]"/>
      <dgm:spPr/>
      <dgm:t>
        <a:bodyPr/>
        <a:lstStyle/>
        <a:p>
          <a:r>
            <a:rPr lang="en-US" dirty="0" smtClean="0"/>
            <a:t>Step 3</a:t>
          </a:r>
          <a:r>
            <a:rPr lang="en-US" smtClean="0"/>
            <a:t>: Calculate distance between new sample and training set</a:t>
          </a:r>
          <a:endParaRPr lang="en-US" dirty="0"/>
        </a:p>
      </dgm:t>
    </dgm:pt>
    <dgm:pt modelId="{E0AA8226-9D1F-4CF2-A258-F5AB8A6609BA}" type="parTrans" cxnId="{717D725A-E127-40E4-BC19-D428CC0CE7CD}">
      <dgm:prSet/>
      <dgm:spPr/>
      <dgm:t>
        <a:bodyPr/>
        <a:lstStyle/>
        <a:p>
          <a:endParaRPr lang="en-US"/>
        </a:p>
      </dgm:t>
    </dgm:pt>
    <dgm:pt modelId="{0D296EDB-8BCA-4CA5-8C4F-BD2506A73BE8}" type="sibTrans" cxnId="{717D725A-E127-40E4-BC19-D428CC0CE7CD}">
      <dgm:prSet/>
      <dgm:spPr/>
      <dgm:t>
        <a:bodyPr/>
        <a:lstStyle/>
        <a:p>
          <a:endParaRPr lang="en-US"/>
        </a:p>
      </dgm:t>
    </dgm:pt>
    <dgm:pt modelId="{E60D3E5F-C132-44EB-85AA-EE18FCFF1E15}">
      <dgm:prSet phldrT="[Text]"/>
      <dgm:spPr/>
      <dgm:t>
        <a:bodyPr/>
        <a:lstStyle/>
        <a:p>
          <a:r>
            <a:rPr lang="en-US" dirty="0" smtClean="0"/>
            <a:t>Step 4</a:t>
          </a:r>
          <a:r>
            <a:rPr lang="en-US" smtClean="0"/>
            <a:t>: Take K nearest samples and conclude</a:t>
          </a:r>
          <a:endParaRPr lang="en-US" dirty="0"/>
        </a:p>
      </dgm:t>
    </dgm:pt>
    <dgm:pt modelId="{D18F926F-58D9-45C0-928A-564C41D88F40}" type="parTrans" cxnId="{85DD2723-22D6-4DFB-9535-7828A66D1752}">
      <dgm:prSet/>
      <dgm:spPr/>
      <dgm:t>
        <a:bodyPr/>
        <a:lstStyle/>
        <a:p>
          <a:endParaRPr lang="en-US"/>
        </a:p>
      </dgm:t>
    </dgm:pt>
    <dgm:pt modelId="{80D0CC81-B589-442D-8D64-BEFD8D6CC468}" type="sibTrans" cxnId="{85DD2723-22D6-4DFB-9535-7828A66D1752}">
      <dgm:prSet/>
      <dgm:spPr/>
      <dgm:t>
        <a:bodyPr/>
        <a:lstStyle/>
        <a:p>
          <a:endParaRPr lang="en-US"/>
        </a:p>
      </dgm:t>
    </dgm:pt>
    <dgm:pt modelId="{B510AD12-0243-4B52-ACFB-428AAC7CCFCF}" type="pres">
      <dgm:prSet presAssocID="{5A0784A0-73F3-486D-81E6-C2F28C66B89E}" presName="outerComposite" presStyleCnt="0">
        <dgm:presLayoutVars>
          <dgm:chMax val="5"/>
          <dgm:dir/>
          <dgm:resizeHandles val="exact"/>
        </dgm:presLayoutVars>
      </dgm:prSet>
      <dgm:spPr/>
      <dgm:t>
        <a:bodyPr/>
        <a:lstStyle/>
        <a:p>
          <a:endParaRPr lang="en-US"/>
        </a:p>
      </dgm:t>
    </dgm:pt>
    <dgm:pt modelId="{FB8C0309-C106-4D04-9CE7-B0056A18DF0C}" type="pres">
      <dgm:prSet presAssocID="{5A0784A0-73F3-486D-81E6-C2F28C66B89E}" presName="dummyMaxCanvas" presStyleCnt="0">
        <dgm:presLayoutVars/>
      </dgm:prSet>
      <dgm:spPr/>
      <dgm:t>
        <a:bodyPr/>
        <a:lstStyle/>
        <a:p>
          <a:endParaRPr lang="en-US"/>
        </a:p>
      </dgm:t>
    </dgm:pt>
    <dgm:pt modelId="{94A1A5D7-FE53-4DAE-A2C0-52E63F185391}" type="pres">
      <dgm:prSet presAssocID="{5A0784A0-73F3-486D-81E6-C2F28C66B89E}" presName="FourNodes_1" presStyleLbl="node1" presStyleIdx="0" presStyleCnt="4">
        <dgm:presLayoutVars>
          <dgm:bulletEnabled val="1"/>
        </dgm:presLayoutVars>
      </dgm:prSet>
      <dgm:spPr/>
      <dgm:t>
        <a:bodyPr/>
        <a:lstStyle/>
        <a:p>
          <a:endParaRPr lang="en-US"/>
        </a:p>
      </dgm:t>
    </dgm:pt>
    <dgm:pt modelId="{DBBCC925-E44C-40F0-9F29-54F1B6C3CCF2}" type="pres">
      <dgm:prSet presAssocID="{5A0784A0-73F3-486D-81E6-C2F28C66B89E}" presName="FourNodes_2" presStyleLbl="node1" presStyleIdx="1" presStyleCnt="4">
        <dgm:presLayoutVars>
          <dgm:bulletEnabled val="1"/>
        </dgm:presLayoutVars>
      </dgm:prSet>
      <dgm:spPr/>
      <dgm:t>
        <a:bodyPr/>
        <a:lstStyle/>
        <a:p>
          <a:endParaRPr lang="en-US"/>
        </a:p>
      </dgm:t>
    </dgm:pt>
    <dgm:pt modelId="{97DC3798-9C07-4E2F-BFAC-11EBEAAECC65}" type="pres">
      <dgm:prSet presAssocID="{5A0784A0-73F3-486D-81E6-C2F28C66B89E}" presName="FourNodes_3" presStyleLbl="node1" presStyleIdx="2" presStyleCnt="4">
        <dgm:presLayoutVars>
          <dgm:bulletEnabled val="1"/>
        </dgm:presLayoutVars>
      </dgm:prSet>
      <dgm:spPr/>
      <dgm:t>
        <a:bodyPr/>
        <a:lstStyle/>
        <a:p>
          <a:endParaRPr lang="en-US"/>
        </a:p>
      </dgm:t>
    </dgm:pt>
    <dgm:pt modelId="{FCA9A4AE-C491-4F7A-9604-40870B8C7E95}" type="pres">
      <dgm:prSet presAssocID="{5A0784A0-73F3-486D-81E6-C2F28C66B89E}" presName="FourNodes_4" presStyleLbl="node1" presStyleIdx="3" presStyleCnt="4" custLinFactNeighborX="586" custLinFactNeighborY="1589">
        <dgm:presLayoutVars>
          <dgm:bulletEnabled val="1"/>
        </dgm:presLayoutVars>
      </dgm:prSet>
      <dgm:spPr/>
      <dgm:t>
        <a:bodyPr/>
        <a:lstStyle/>
        <a:p>
          <a:endParaRPr lang="en-US"/>
        </a:p>
      </dgm:t>
    </dgm:pt>
    <dgm:pt modelId="{18D90FEC-BFFD-4EBE-896C-E54324E8B44E}" type="pres">
      <dgm:prSet presAssocID="{5A0784A0-73F3-486D-81E6-C2F28C66B89E}" presName="FourConn_1-2" presStyleLbl="fgAccFollowNode1" presStyleIdx="0" presStyleCnt="3">
        <dgm:presLayoutVars>
          <dgm:bulletEnabled val="1"/>
        </dgm:presLayoutVars>
      </dgm:prSet>
      <dgm:spPr/>
      <dgm:t>
        <a:bodyPr/>
        <a:lstStyle/>
        <a:p>
          <a:endParaRPr lang="en-US"/>
        </a:p>
      </dgm:t>
    </dgm:pt>
    <dgm:pt modelId="{C603ED90-D226-4619-9A09-2FFF6ECEFA33}" type="pres">
      <dgm:prSet presAssocID="{5A0784A0-73F3-486D-81E6-C2F28C66B89E}" presName="FourConn_2-3" presStyleLbl="fgAccFollowNode1" presStyleIdx="1" presStyleCnt="3">
        <dgm:presLayoutVars>
          <dgm:bulletEnabled val="1"/>
        </dgm:presLayoutVars>
      </dgm:prSet>
      <dgm:spPr/>
      <dgm:t>
        <a:bodyPr/>
        <a:lstStyle/>
        <a:p>
          <a:endParaRPr lang="en-US"/>
        </a:p>
      </dgm:t>
    </dgm:pt>
    <dgm:pt modelId="{B86B32F2-4B02-47C8-897C-BFB271302FC0}" type="pres">
      <dgm:prSet presAssocID="{5A0784A0-73F3-486D-81E6-C2F28C66B89E}" presName="FourConn_3-4" presStyleLbl="fgAccFollowNode1" presStyleIdx="2" presStyleCnt="3">
        <dgm:presLayoutVars>
          <dgm:bulletEnabled val="1"/>
        </dgm:presLayoutVars>
      </dgm:prSet>
      <dgm:spPr/>
      <dgm:t>
        <a:bodyPr/>
        <a:lstStyle/>
        <a:p>
          <a:endParaRPr lang="en-US"/>
        </a:p>
      </dgm:t>
    </dgm:pt>
    <dgm:pt modelId="{3969B975-4501-4155-8550-DE8B9BEEF661}" type="pres">
      <dgm:prSet presAssocID="{5A0784A0-73F3-486D-81E6-C2F28C66B89E}" presName="FourNodes_1_text" presStyleLbl="node1" presStyleIdx="3" presStyleCnt="4">
        <dgm:presLayoutVars>
          <dgm:bulletEnabled val="1"/>
        </dgm:presLayoutVars>
      </dgm:prSet>
      <dgm:spPr/>
      <dgm:t>
        <a:bodyPr/>
        <a:lstStyle/>
        <a:p>
          <a:endParaRPr lang="en-US"/>
        </a:p>
      </dgm:t>
    </dgm:pt>
    <dgm:pt modelId="{0971A334-C710-4F8B-84AA-BC97891AF4E7}" type="pres">
      <dgm:prSet presAssocID="{5A0784A0-73F3-486D-81E6-C2F28C66B89E}" presName="FourNodes_2_text" presStyleLbl="node1" presStyleIdx="3" presStyleCnt="4">
        <dgm:presLayoutVars>
          <dgm:bulletEnabled val="1"/>
        </dgm:presLayoutVars>
      </dgm:prSet>
      <dgm:spPr/>
      <dgm:t>
        <a:bodyPr/>
        <a:lstStyle/>
        <a:p>
          <a:endParaRPr lang="en-US"/>
        </a:p>
      </dgm:t>
    </dgm:pt>
    <dgm:pt modelId="{16711421-6AEC-4587-86EE-52951C388EF6}" type="pres">
      <dgm:prSet presAssocID="{5A0784A0-73F3-486D-81E6-C2F28C66B89E}" presName="FourNodes_3_text" presStyleLbl="node1" presStyleIdx="3" presStyleCnt="4">
        <dgm:presLayoutVars>
          <dgm:bulletEnabled val="1"/>
        </dgm:presLayoutVars>
      </dgm:prSet>
      <dgm:spPr/>
      <dgm:t>
        <a:bodyPr/>
        <a:lstStyle/>
        <a:p>
          <a:endParaRPr lang="en-US"/>
        </a:p>
      </dgm:t>
    </dgm:pt>
    <dgm:pt modelId="{E49102C8-8621-460F-B655-595871BA72BA}" type="pres">
      <dgm:prSet presAssocID="{5A0784A0-73F3-486D-81E6-C2F28C66B89E}" presName="FourNodes_4_text" presStyleLbl="node1" presStyleIdx="3" presStyleCnt="4">
        <dgm:presLayoutVars>
          <dgm:bulletEnabled val="1"/>
        </dgm:presLayoutVars>
      </dgm:prSet>
      <dgm:spPr/>
      <dgm:t>
        <a:bodyPr/>
        <a:lstStyle/>
        <a:p>
          <a:endParaRPr lang="en-US"/>
        </a:p>
      </dgm:t>
    </dgm:pt>
  </dgm:ptLst>
  <dgm:cxnLst>
    <dgm:cxn modelId="{DB424323-5355-49D1-B736-525C29D6DF04}" type="presOf" srcId="{537E06CD-CCD6-43C4-9414-E7F7F29EB66A}" destId="{3969B975-4501-4155-8550-DE8B9BEEF661}" srcOrd="1" destOrd="0" presId="urn:microsoft.com/office/officeart/2005/8/layout/vProcess5"/>
    <dgm:cxn modelId="{95E8BBAA-725D-40FF-ADFE-0211E9777E10}" srcId="{5A0784A0-73F3-486D-81E6-C2F28C66B89E}" destId="{9A87EC2D-EBB4-4930-A565-A4C2217C69EA}" srcOrd="1" destOrd="0" parTransId="{735108E3-6FD2-4F08-B043-4AFEE911C2F0}" sibTransId="{73B93FD9-6D61-4A55-B04C-FF06D959785F}"/>
    <dgm:cxn modelId="{A2DEE003-5532-4F60-A3B1-5CA223DC23D5}" type="presOf" srcId="{E60D3E5F-C132-44EB-85AA-EE18FCFF1E15}" destId="{FCA9A4AE-C491-4F7A-9604-40870B8C7E95}" srcOrd="0" destOrd="0" presId="urn:microsoft.com/office/officeart/2005/8/layout/vProcess5"/>
    <dgm:cxn modelId="{25426FE0-E3E1-4B62-82CC-6B57A6CCC440}" type="presOf" srcId="{A40A9918-2909-4AE9-8ED1-E309F53312E7}" destId="{97DC3798-9C07-4E2F-BFAC-11EBEAAECC65}" srcOrd="0" destOrd="0" presId="urn:microsoft.com/office/officeart/2005/8/layout/vProcess5"/>
    <dgm:cxn modelId="{18DC1086-375B-48C4-B8F2-8745D67FB01C}" type="presOf" srcId="{537E06CD-CCD6-43C4-9414-E7F7F29EB66A}" destId="{94A1A5D7-FE53-4DAE-A2C0-52E63F185391}" srcOrd="0" destOrd="0" presId="urn:microsoft.com/office/officeart/2005/8/layout/vProcess5"/>
    <dgm:cxn modelId="{717D725A-E127-40E4-BC19-D428CC0CE7CD}" srcId="{5A0784A0-73F3-486D-81E6-C2F28C66B89E}" destId="{A40A9918-2909-4AE9-8ED1-E309F53312E7}" srcOrd="2" destOrd="0" parTransId="{E0AA8226-9D1F-4CF2-A258-F5AB8A6609BA}" sibTransId="{0D296EDB-8BCA-4CA5-8C4F-BD2506A73BE8}"/>
    <dgm:cxn modelId="{147E0EB0-D968-4197-B48A-9267E9394155}" type="presOf" srcId="{9A87EC2D-EBB4-4930-A565-A4C2217C69EA}" destId="{DBBCC925-E44C-40F0-9F29-54F1B6C3CCF2}" srcOrd="0" destOrd="0" presId="urn:microsoft.com/office/officeart/2005/8/layout/vProcess5"/>
    <dgm:cxn modelId="{C1D485FB-B3E8-4691-AED8-53DF9E2CCAC8}" type="presOf" srcId="{73B93FD9-6D61-4A55-B04C-FF06D959785F}" destId="{C603ED90-D226-4619-9A09-2FFF6ECEFA33}" srcOrd="0" destOrd="0" presId="urn:microsoft.com/office/officeart/2005/8/layout/vProcess5"/>
    <dgm:cxn modelId="{E10E2B31-285B-4981-AF8E-A839C596FEBF}" type="presOf" srcId="{5A0784A0-73F3-486D-81E6-C2F28C66B89E}" destId="{B510AD12-0243-4B52-ACFB-428AAC7CCFCF}" srcOrd="0" destOrd="0" presId="urn:microsoft.com/office/officeart/2005/8/layout/vProcess5"/>
    <dgm:cxn modelId="{08CD35EC-8D5B-41F4-9D46-C55BDA59DB53}" type="presOf" srcId="{265CC2D8-D283-4784-8F63-7D4E3A3937BB}" destId="{18D90FEC-BFFD-4EBE-896C-E54324E8B44E}" srcOrd="0" destOrd="0" presId="urn:microsoft.com/office/officeart/2005/8/layout/vProcess5"/>
    <dgm:cxn modelId="{A0C87B96-DA63-47B9-A363-5DC1A5C4DBCD}" type="presOf" srcId="{9A87EC2D-EBB4-4930-A565-A4C2217C69EA}" destId="{0971A334-C710-4F8B-84AA-BC97891AF4E7}" srcOrd="1" destOrd="0" presId="urn:microsoft.com/office/officeart/2005/8/layout/vProcess5"/>
    <dgm:cxn modelId="{07C35CAF-5831-4C24-B115-DADE0C0D5BB6}" srcId="{5A0784A0-73F3-486D-81E6-C2F28C66B89E}" destId="{537E06CD-CCD6-43C4-9414-E7F7F29EB66A}" srcOrd="0" destOrd="0" parTransId="{523308BF-3429-4041-A626-488AB9393A33}" sibTransId="{265CC2D8-D283-4784-8F63-7D4E3A3937BB}"/>
    <dgm:cxn modelId="{509587AE-2DE6-4FB1-9911-BB8D25F91468}" type="presOf" srcId="{0D296EDB-8BCA-4CA5-8C4F-BD2506A73BE8}" destId="{B86B32F2-4B02-47C8-897C-BFB271302FC0}" srcOrd="0" destOrd="0" presId="urn:microsoft.com/office/officeart/2005/8/layout/vProcess5"/>
    <dgm:cxn modelId="{85DD2723-22D6-4DFB-9535-7828A66D1752}" srcId="{5A0784A0-73F3-486D-81E6-C2F28C66B89E}" destId="{E60D3E5F-C132-44EB-85AA-EE18FCFF1E15}" srcOrd="3" destOrd="0" parTransId="{D18F926F-58D9-45C0-928A-564C41D88F40}" sibTransId="{80D0CC81-B589-442D-8D64-BEFD8D6CC468}"/>
    <dgm:cxn modelId="{CFCF8C1B-CDBD-4A7C-883B-C259B71518F0}" type="presOf" srcId="{E60D3E5F-C132-44EB-85AA-EE18FCFF1E15}" destId="{E49102C8-8621-460F-B655-595871BA72BA}" srcOrd="1" destOrd="0" presId="urn:microsoft.com/office/officeart/2005/8/layout/vProcess5"/>
    <dgm:cxn modelId="{D2F55608-0FB3-4C48-886E-8A6BBD057875}" type="presOf" srcId="{A40A9918-2909-4AE9-8ED1-E309F53312E7}" destId="{16711421-6AEC-4587-86EE-52951C388EF6}" srcOrd="1" destOrd="0" presId="urn:microsoft.com/office/officeart/2005/8/layout/vProcess5"/>
    <dgm:cxn modelId="{0AD8C6E6-7957-4517-856C-B14733FBA856}" type="presParOf" srcId="{B510AD12-0243-4B52-ACFB-428AAC7CCFCF}" destId="{FB8C0309-C106-4D04-9CE7-B0056A18DF0C}" srcOrd="0" destOrd="0" presId="urn:microsoft.com/office/officeart/2005/8/layout/vProcess5"/>
    <dgm:cxn modelId="{6A9495CE-086C-4CBE-AEDD-1449E49B87C5}" type="presParOf" srcId="{B510AD12-0243-4B52-ACFB-428AAC7CCFCF}" destId="{94A1A5D7-FE53-4DAE-A2C0-52E63F185391}" srcOrd="1" destOrd="0" presId="urn:microsoft.com/office/officeart/2005/8/layout/vProcess5"/>
    <dgm:cxn modelId="{A9D9706A-88F1-4EDD-AF35-22CD8511C6FB}" type="presParOf" srcId="{B510AD12-0243-4B52-ACFB-428AAC7CCFCF}" destId="{DBBCC925-E44C-40F0-9F29-54F1B6C3CCF2}" srcOrd="2" destOrd="0" presId="urn:microsoft.com/office/officeart/2005/8/layout/vProcess5"/>
    <dgm:cxn modelId="{72E36EEB-1CEB-4C74-AE8A-0F6B8FC55D07}" type="presParOf" srcId="{B510AD12-0243-4B52-ACFB-428AAC7CCFCF}" destId="{97DC3798-9C07-4E2F-BFAC-11EBEAAECC65}" srcOrd="3" destOrd="0" presId="urn:microsoft.com/office/officeart/2005/8/layout/vProcess5"/>
    <dgm:cxn modelId="{21BD0BFA-5DEE-4050-A199-A7F0E3B64AA8}" type="presParOf" srcId="{B510AD12-0243-4B52-ACFB-428AAC7CCFCF}" destId="{FCA9A4AE-C491-4F7A-9604-40870B8C7E95}" srcOrd="4" destOrd="0" presId="urn:microsoft.com/office/officeart/2005/8/layout/vProcess5"/>
    <dgm:cxn modelId="{A88F137C-56FC-4B1B-855C-D6A95B1ECBC4}" type="presParOf" srcId="{B510AD12-0243-4B52-ACFB-428AAC7CCFCF}" destId="{18D90FEC-BFFD-4EBE-896C-E54324E8B44E}" srcOrd="5" destOrd="0" presId="urn:microsoft.com/office/officeart/2005/8/layout/vProcess5"/>
    <dgm:cxn modelId="{500B761F-38D2-4469-B939-B3397458702D}" type="presParOf" srcId="{B510AD12-0243-4B52-ACFB-428AAC7CCFCF}" destId="{C603ED90-D226-4619-9A09-2FFF6ECEFA33}" srcOrd="6" destOrd="0" presId="urn:microsoft.com/office/officeart/2005/8/layout/vProcess5"/>
    <dgm:cxn modelId="{BE99D3DA-9D6D-4535-8B78-E903A993B011}" type="presParOf" srcId="{B510AD12-0243-4B52-ACFB-428AAC7CCFCF}" destId="{B86B32F2-4B02-47C8-897C-BFB271302FC0}" srcOrd="7" destOrd="0" presId="urn:microsoft.com/office/officeart/2005/8/layout/vProcess5"/>
    <dgm:cxn modelId="{160B6316-81F7-44A9-B7A5-47BF6476CDE1}" type="presParOf" srcId="{B510AD12-0243-4B52-ACFB-428AAC7CCFCF}" destId="{3969B975-4501-4155-8550-DE8B9BEEF661}" srcOrd="8" destOrd="0" presId="urn:microsoft.com/office/officeart/2005/8/layout/vProcess5"/>
    <dgm:cxn modelId="{111EC9C1-79B3-41C5-81A4-CFA85DCA192C}" type="presParOf" srcId="{B510AD12-0243-4B52-ACFB-428AAC7CCFCF}" destId="{0971A334-C710-4F8B-84AA-BC97891AF4E7}" srcOrd="9" destOrd="0" presId="urn:microsoft.com/office/officeart/2005/8/layout/vProcess5"/>
    <dgm:cxn modelId="{9AA88938-E82B-464C-BAC2-247AAB943A00}" type="presParOf" srcId="{B510AD12-0243-4B52-ACFB-428AAC7CCFCF}" destId="{16711421-6AEC-4587-86EE-52951C388EF6}" srcOrd="10" destOrd="0" presId="urn:microsoft.com/office/officeart/2005/8/layout/vProcess5"/>
    <dgm:cxn modelId="{60F53B40-0A4B-47FF-AC05-0BD6AD305B6B}" type="presParOf" srcId="{B510AD12-0243-4B52-ACFB-428AAC7CCFCF}" destId="{E49102C8-8621-460F-B655-595871BA72B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0784A0-73F3-486D-81E6-C2F28C66B89E}"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n-US"/>
        </a:p>
      </dgm:t>
    </dgm:pt>
    <dgm:pt modelId="{537E06CD-CCD6-43C4-9414-E7F7F29EB66A}">
      <dgm:prSet phldrT="[Text]"/>
      <dgm:spPr/>
      <dgm:t>
        <a:bodyPr/>
        <a:lstStyle/>
        <a:p>
          <a:r>
            <a:rPr lang="en-US" dirty="0" smtClean="0"/>
            <a:t>Step 1</a:t>
          </a:r>
          <a:r>
            <a:rPr lang="en-US" smtClean="0"/>
            <a:t>: Collect training set and define K</a:t>
          </a:r>
          <a:endParaRPr lang="en-US" dirty="0"/>
        </a:p>
      </dgm:t>
    </dgm:pt>
    <dgm:pt modelId="{523308BF-3429-4041-A626-488AB9393A33}" type="parTrans" cxnId="{07C35CAF-5831-4C24-B115-DADE0C0D5BB6}">
      <dgm:prSet/>
      <dgm:spPr/>
      <dgm:t>
        <a:bodyPr/>
        <a:lstStyle/>
        <a:p>
          <a:endParaRPr lang="en-US"/>
        </a:p>
      </dgm:t>
    </dgm:pt>
    <dgm:pt modelId="{265CC2D8-D283-4784-8F63-7D4E3A3937BB}" type="sibTrans" cxnId="{07C35CAF-5831-4C24-B115-DADE0C0D5BB6}">
      <dgm:prSet/>
      <dgm:spPr/>
      <dgm:t>
        <a:bodyPr/>
        <a:lstStyle/>
        <a:p>
          <a:endParaRPr lang="en-US"/>
        </a:p>
      </dgm:t>
    </dgm:pt>
    <dgm:pt modelId="{9A87EC2D-EBB4-4930-A565-A4C2217C69EA}">
      <dgm:prSet phldrT="[Text]"/>
      <dgm:spPr/>
      <dgm:t>
        <a:bodyPr/>
        <a:lstStyle/>
        <a:p>
          <a:r>
            <a:rPr lang="en-US" dirty="0" smtClean="0"/>
            <a:t>Step 2</a:t>
          </a:r>
          <a:r>
            <a:rPr lang="en-US" smtClean="0"/>
            <a:t>: Input new sample (or query point)</a:t>
          </a:r>
          <a:r>
            <a:rPr lang="en-US" dirty="0" smtClean="0"/>
            <a:t>	</a:t>
          </a:r>
          <a:endParaRPr lang="en-US" dirty="0"/>
        </a:p>
      </dgm:t>
    </dgm:pt>
    <dgm:pt modelId="{735108E3-6FD2-4F08-B043-4AFEE911C2F0}" type="parTrans" cxnId="{95E8BBAA-725D-40FF-ADFE-0211E9777E10}">
      <dgm:prSet/>
      <dgm:spPr/>
      <dgm:t>
        <a:bodyPr/>
        <a:lstStyle/>
        <a:p>
          <a:endParaRPr lang="en-US"/>
        </a:p>
      </dgm:t>
    </dgm:pt>
    <dgm:pt modelId="{73B93FD9-6D61-4A55-B04C-FF06D959785F}" type="sibTrans" cxnId="{95E8BBAA-725D-40FF-ADFE-0211E9777E10}">
      <dgm:prSet/>
      <dgm:spPr/>
      <dgm:t>
        <a:bodyPr/>
        <a:lstStyle/>
        <a:p>
          <a:endParaRPr lang="en-US"/>
        </a:p>
      </dgm:t>
    </dgm:pt>
    <dgm:pt modelId="{A40A9918-2909-4AE9-8ED1-E309F53312E7}">
      <dgm:prSet phldrT="[Text]"/>
      <dgm:spPr/>
      <dgm:t>
        <a:bodyPr/>
        <a:lstStyle/>
        <a:p>
          <a:r>
            <a:rPr lang="en-US" dirty="0" smtClean="0"/>
            <a:t>Step 3</a:t>
          </a:r>
          <a:r>
            <a:rPr lang="en-US" smtClean="0"/>
            <a:t>: Calculate distance between new sample and training set</a:t>
          </a:r>
          <a:endParaRPr lang="en-US" dirty="0"/>
        </a:p>
      </dgm:t>
    </dgm:pt>
    <dgm:pt modelId="{E0AA8226-9D1F-4CF2-A258-F5AB8A6609BA}" type="parTrans" cxnId="{717D725A-E127-40E4-BC19-D428CC0CE7CD}">
      <dgm:prSet/>
      <dgm:spPr/>
      <dgm:t>
        <a:bodyPr/>
        <a:lstStyle/>
        <a:p>
          <a:endParaRPr lang="en-US"/>
        </a:p>
      </dgm:t>
    </dgm:pt>
    <dgm:pt modelId="{0D296EDB-8BCA-4CA5-8C4F-BD2506A73BE8}" type="sibTrans" cxnId="{717D725A-E127-40E4-BC19-D428CC0CE7CD}">
      <dgm:prSet/>
      <dgm:spPr/>
      <dgm:t>
        <a:bodyPr/>
        <a:lstStyle/>
        <a:p>
          <a:endParaRPr lang="en-US"/>
        </a:p>
      </dgm:t>
    </dgm:pt>
    <dgm:pt modelId="{E60D3E5F-C132-44EB-85AA-EE18FCFF1E15}">
      <dgm:prSet phldrT="[Text]"/>
      <dgm:spPr/>
      <dgm:t>
        <a:bodyPr/>
        <a:lstStyle/>
        <a:p>
          <a:r>
            <a:rPr lang="en-US" dirty="0" smtClean="0"/>
            <a:t>Step 4</a:t>
          </a:r>
          <a:r>
            <a:rPr lang="en-US" smtClean="0"/>
            <a:t>: Take K nearest samples and conclude</a:t>
          </a:r>
          <a:endParaRPr lang="en-US" dirty="0"/>
        </a:p>
      </dgm:t>
    </dgm:pt>
    <dgm:pt modelId="{D18F926F-58D9-45C0-928A-564C41D88F40}" type="parTrans" cxnId="{85DD2723-22D6-4DFB-9535-7828A66D1752}">
      <dgm:prSet/>
      <dgm:spPr/>
      <dgm:t>
        <a:bodyPr/>
        <a:lstStyle/>
        <a:p>
          <a:endParaRPr lang="en-US"/>
        </a:p>
      </dgm:t>
    </dgm:pt>
    <dgm:pt modelId="{80D0CC81-B589-442D-8D64-BEFD8D6CC468}" type="sibTrans" cxnId="{85DD2723-22D6-4DFB-9535-7828A66D1752}">
      <dgm:prSet/>
      <dgm:spPr/>
      <dgm:t>
        <a:bodyPr/>
        <a:lstStyle/>
        <a:p>
          <a:endParaRPr lang="en-US"/>
        </a:p>
      </dgm:t>
    </dgm:pt>
    <dgm:pt modelId="{B510AD12-0243-4B52-ACFB-428AAC7CCFCF}" type="pres">
      <dgm:prSet presAssocID="{5A0784A0-73F3-486D-81E6-C2F28C66B89E}" presName="outerComposite" presStyleCnt="0">
        <dgm:presLayoutVars>
          <dgm:chMax val="5"/>
          <dgm:dir/>
          <dgm:resizeHandles val="exact"/>
        </dgm:presLayoutVars>
      </dgm:prSet>
      <dgm:spPr/>
      <dgm:t>
        <a:bodyPr/>
        <a:lstStyle/>
        <a:p>
          <a:endParaRPr lang="en-US"/>
        </a:p>
      </dgm:t>
    </dgm:pt>
    <dgm:pt modelId="{FB8C0309-C106-4D04-9CE7-B0056A18DF0C}" type="pres">
      <dgm:prSet presAssocID="{5A0784A0-73F3-486D-81E6-C2F28C66B89E}" presName="dummyMaxCanvas" presStyleCnt="0">
        <dgm:presLayoutVars/>
      </dgm:prSet>
      <dgm:spPr/>
      <dgm:t>
        <a:bodyPr/>
        <a:lstStyle/>
        <a:p>
          <a:endParaRPr lang="en-US"/>
        </a:p>
      </dgm:t>
    </dgm:pt>
    <dgm:pt modelId="{94A1A5D7-FE53-4DAE-A2C0-52E63F185391}" type="pres">
      <dgm:prSet presAssocID="{5A0784A0-73F3-486D-81E6-C2F28C66B89E}" presName="FourNodes_1" presStyleLbl="node1" presStyleIdx="0" presStyleCnt="4">
        <dgm:presLayoutVars>
          <dgm:bulletEnabled val="1"/>
        </dgm:presLayoutVars>
      </dgm:prSet>
      <dgm:spPr/>
      <dgm:t>
        <a:bodyPr/>
        <a:lstStyle/>
        <a:p>
          <a:endParaRPr lang="en-US"/>
        </a:p>
      </dgm:t>
    </dgm:pt>
    <dgm:pt modelId="{DBBCC925-E44C-40F0-9F29-54F1B6C3CCF2}" type="pres">
      <dgm:prSet presAssocID="{5A0784A0-73F3-486D-81E6-C2F28C66B89E}" presName="FourNodes_2" presStyleLbl="node1" presStyleIdx="1" presStyleCnt="4">
        <dgm:presLayoutVars>
          <dgm:bulletEnabled val="1"/>
        </dgm:presLayoutVars>
      </dgm:prSet>
      <dgm:spPr/>
      <dgm:t>
        <a:bodyPr/>
        <a:lstStyle/>
        <a:p>
          <a:endParaRPr lang="en-US"/>
        </a:p>
      </dgm:t>
    </dgm:pt>
    <dgm:pt modelId="{97DC3798-9C07-4E2F-BFAC-11EBEAAECC65}" type="pres">
      <dgm:prSet presAssocID="{5A0784A0-73F3-486D-81E6-C2F28C66B89E}" presName="FourNodes_3" presStyleLbl="node1" presStyleIdx="2" presStyleCnt="4">
        <dgm:presLayoutVars>
          <dgm:bulletEnabled val="1"/>
        </dgm:presLayoutVars>
      </dgm:prSet>
      <dgm:spPr/>
      <dgm:t>
        <a:bodyPr/>
        <a:lstStyle/>
        <a:p>
          <a:endParaRPr lang="en-US"/>
        </a:p>
      </dgm:t>
    </dgm:pt>
    <dgm:pt modelId="{FCA9A4AE-C491-4F7A-9604-40870B8C7E95}" type="pres">
      <dgm:prSet presAssocID="{5A0784A0-73F3-486D-81E6-C2F28C66B89E}" presName="FourNodes_4" presStyleLbl="node1" presStyleIdx="3" presStyleCnt="4" custLinFactNeighborX="586" custLinFactNeighborY="1589">
        <dgm:presLayoutVars>
          <dgm:bulletEnabled val="1"/>
        </dgm:presLayoutVars>
      </dgm:prSet>
      <dgm:spPr/>
      <dgm:t>
        <a:bodyPr/>
        <a:lstStyle/>
        <a:p>
          <a:endParaRPr lang="en-US"/>
        </a:p>
      </dgm:t>
    </dgm:pt>
    <dgm:pt modelId="{18D90FEC-BFFD-4EBE-896C-E54324E8B44E}" type="pres">
      <dgm:prSet presAssocID="{5A0784A0-73F3-486D-81E6-C2F28C66B89E}" presName="FourConn_1-2" presStyleLbl="fgAccFollowNode1" presStyleIdx="0" presStyleCnt="3">
        <dgm:presLayoutVars>
          <dgm:bulletEnabled val="1"/>
        </dgm:presLayoutVars>
      </dgm:prSet>
      <dgm:spPr/>
      <dgm:t>
        <a:bodyPr/>
        <a:lstStyle/>
        <a:p>
          <a:endParaRPr lang="en-US"/>
        </a:p>
      </dgm:t>
    </dgm:pt>
    <dgm:pt modelId="{C603ED90-D226-4619-9A09-2FFF6ECEFA33}" type="pres">
      <dgm:prSet presAssocID="{5A0784A0-73F3-486D-81E6-C2F28C66B89E}" presName="FourConn_2-3" presStyleLbl="fgAccFollowNode1" presStyleIdx="1" presStyleCnt="3">
        <dgm:presLayoutVars>
          <dgm:bulletEnabled val="1"/>
        </dgm:presLayoutVars>
      </dgm:prSet>
      <dgm:spPr/>
      <dgm:t>
        <a:bodyPr/>
        <a:lstStyle/>
        <a:p>
          <a:endParaRPr lang="en-US"/>
        </a:p>
      </dgm:t>
    </dgm:pt>
    <dgm:pt modelId="{B86B32F2-4B02-47C8-897C-BFB271302FC0}" type="pres">
      <dgm:prSet presAssocID="{5A0784A0-73F3-486D-81E6-C2F28C66B89E}" presName="FourConn_3-4" presStyleLbl="fgAccFollowNode1" presStyleIdx="2" presStyleCnt="3">
        <dgm:presLayoutVars>
          <dgm:bulletEnabled val="1"/>
        </dgm:presLayoutVars>
      </dgm:prSet>
      <dgm:spPr/>
      <dgm:t>
        <a:bodyPr/>
        <a:lstStyle/>
        <a:p>
          <a:endParaRPr lang="en-US"/>
        </a:p>
      </dgm:t>
    </dgm:pt>
    <dgm:pt modelId="{3969B975-4501-4155-8550-DE8B9BEEF661}" type="pres">
      <dgm:prSet presAssocID="{5A0784A0-73F3-486D-81E6-C2F28C66B89E}" presName="FourNodes_1_text" presStyleLbl="node1" presStyleIdx="3" presStyleCnt="4">
        <dgm:presLayoutVars>
          <dgm:bulletEnabled val="1"/>
        </dgm:presLayoutVars>
      </dgm:prSet>
      <dgm:spPr/>
      <dgm:t>
        <a:bodyPr/>
        <a:lstStyle/>
        <a:p>
          <a:endParaRPr lang="en-US"/>
        </a:p>
      </dgm:t>
    </dgm:pt>
    <dgm:pt modelId="{0971A334-C710-4F8B-84AA-BC97891AF4E7}" type="pres">
      <dgm:prSet presAssocID="{5A0784A0-73F3-486D-81E6-C2F28C66B89E}" presName="FourNodes_2_text" presStyleLbl="node1" presStyleIdx="3" presStyleCnt="4">
        <dgm:presLayoutVars>
          <dgm:bulletEnabled val="1"/>
        </dgm:presLayoutVars>
      </dgm:prSet>
      <dgm:spPr/>
      <dgm:t>
        <a:bodyPr/>
        <a:lstStyle/>
        <a:p>
          <a:endParaRPr lang="en-US"/>
        </a:p>
      </dgm:t>
    </dgm:pt>
    <dgm:pt modelId="{16711421-6AEC-4587-86EE-52951C388EF6}" type="pres">
      <dgm:prSet presAssocID="{5A0784A0-73F3-486D-81E6-C2F28C66B89E}" presName="FourNodes_3_text" presStyleLbl="node1" presStyleIdx="3" presStyleCnt="4">
        <dgm:presLayoutVars>
          <dgm:bulletEnabled val="1"/>
        </dgm:presLayoutVars>
      </dgm:prSet>
      <dgm:spPr/>
      <dgm:t>
        <a:bodyPr/>
        <a:lstStyle/>
        <a:p>
          <a:endParaRPr lang="en-US"/>
        </a:p>
      </dgm:t>
    </dgm:pt>
    <dgm:pt modelId="{E49102C8-8621-460F-B655-595871BA72BA}" type="pres">
      <dgm:prSet presAssocID="{5A0784A0-73F3-486D-81E6-C2F28C66B89E}" presName="FourNodes_4_text" presStyleLbl="node1" presStyleIdx="3" presStyleCnt="4">
        <dgm:presLayoutVars>
          <dgm:bulletEnabled val="1"/>
        </dgm:presLayoutVars>
      </dgm:prSet>
      <dgm:spPr/>
      <dgm:t>
        <a:bodyPr/>
        <a:lstStyle/>
        <a:p>
          <a:endParaRPr lang="en-US"/>
        </a:p>
      </dgm:t>
    </dgm:pt>
  </dgm:ptLst>
  <dgm:cxnLst>
    <dgm:cxn modelId="{038F6C3A-1836-42F4-B9C1-F92F115C86FE}" type="presOf" srcId="{A40A9918-2909-4AE9-8ED1-E309F53312E7}" destId="{97DC3798-9C07-4E2F-BFAC-11EBEAAECC65}" srcOrd="0" destOrd="0" presId="urn:microsoft.com/office/officeart/2005/8/layout/vProcess5"/>
    <dgm:cxn modelId="{62E0C8F8-3CF9-4411-97E6-8525A006CE77}" type="presOf" srcId="{E60D3E5F-C132-44EB-85AA-EE18FCFF1E15}" destId="{FCA9A4AE-C491-4F7A-9604-40870B8C7E95}" srcOrd="0" destOrd="0" presId="urn:microsoft.com/office/officeart/2005/8/layout/vProcess5"/>
    <dgm:cxn modelId="{95E8BBAA-725D-40FF-ADFE-0211E9777E10}" srcId="{5A0784A0-73F3-486D-81E6-C2F28C66B89E}" destId="{9A87EC2D-EBB4-4930-A565-A4C2217C69EA}" srcOrd="1" destOrd="0" parTransId="{735108E3-6FD2-4F08-B043-4AFEE911C2F0}" sibTransId="{73B93FD9-6D61-4A55-B04C-FF06D959785F}"/>
    <dgm:cxn modelId="{FEFED4C6-2DBD-4359-8001-149CA465BEB4}" type="presOf" srcId="{9A87EC2D-EBB4-4930-A565-A4C2217C69EA}" destId="{0971A334-C710-4F8B-84AA-BC97891AF4E7}" srcOrd="1" destOrd="0" presId="urn:microsoft.com/office/officeart/2005/8/layout/vProcess5"/>
    <dgm:cxn modelId="{534036B2-8FC0-436F-8617-887CF048E3BE}" type="presOf" srcId="{73B93FD9-6D61-4A55-B04C-FF06D959785F}" destId="{C603ED90-D226-4619-9A09-2FFF6ECEFA33}" srcOrd="0" destOrd="0" presId="urn:microsoft.com/office/officeart/2005/8/layout/vProcess5"/>
    <dgm:cxn modelId="{6A3DEF38-53A0-4B0E-B38E-FE2EE3DB0067}" type="presOf" srcId="{265CC2D8-D283-4784-8F63-7D4E3A3937BB}" destId="{18D90FEC-BFFD-4EBE-896C-E54324E8B44E}" srcOrd="0" destOrd="0" presId="urn:microsoft.com/office/officeart/2005/8/layout/vProcess5"/>
    <dgm:cxn modelId="{A940256B-51A8-48F3-BDBB-4C1A88FBAB53}" type="presOf" srcId="{0D296EDB-8BCA-4CA5-8C4F-BD2506A73BE8}" destId="{B86B32F2-4B02-47C8-897C-BFB271302FC0}" srcOrd="0" destOrd="0" presId="urn:microsoft.com/office/officeart/2005/8/layout/vProcess5"/>
    <dgm:cxn modelId="{717D725A-E127-40E4-BC19-D428CC0CE7CD}" srcId="{5A0784A0-73F3-486D-81E6-C2F28C66B89E}" destId="{A40A9918-2909-4AE9-8ED1-E309F53312E7}" srcOrd="2" destOrd="0" parTransId="{E0AA8226-9D1F-4CF2-A258-F5AB8A6609BA}" sibTransId="{0D296EDB-8BCA-4CA5-8C4F-BD2506A73BE8}"/>
    <dgm:cxn modelId="{91B87550-7212-4D1D-9904-067E8BFCCABA}" type="presOf" srcId="{537E06CD-CCD6-43C4-9414-E7F7F29EB66A}" destId="{94A1A5D7-FE53-4DAE-A2C0-52E63F185391}" srcOrd="0" destOrd="0" presId="urn:microsoft.com/office/officeart/2005/8/layout/vProcess5"/>
    <dgm:cxn modelId="{4E459877-7B1D-45B1-860F-EBF9678076E8}" type="presOf" srcId="{9A87EC2D-EBB4-4930-A565-A4C2217C69EA}" destId="{DBBCC925-E44C-40F0-9F29-54F1B6C3CCF2}" srcOrd="0" destOrd="0" presId="urn:microsoft.com/office/officeart/2005/8/layout/vProcess5"/>
    <dgm:cxn modelId="{07C35CAF-5831-4C24-B115-DADE0C0D5BB6}" srcId="{5A0784A0-73F3-486D-81E6-C2F28C66B89E}" destId="{537E06CD-CCD6-43C4-9414-E7F7F29EB66A}" srcOrd="0" destOrd="0" parTransId="{523308BF-3429-4041-A626-488AB9393A33}" sibTransId="{265CC2D8-D283-4784-8F63-7D4E3A3937BB}"/>
    <dgm:cxn modelId="{43F3E0D5-0480-4E7F-9E95-78221D30CF16}" type="presOf" srcId="{537E06CD-CCD6-43C4-9414-E7F7F29EB66A}" destId="{3969B975-4501-4155-8550-DE8B9BEEF661}" srcOrd="1" destOrd="0" presId="urn:microsoft.com/office/officeart/2005/8/layout/vProcess5"/>
    <dgm:cxn modelId="{CDD85B01-856B-4D20-9544-7734E77EA766}" type="presOf" srcId="{E60D3E5F-C132-44EB-85AA-EE18FCFF1E15}" destId="{E49102C8-8621-460F-B655-595871BA72BA}" srcOrd="1" destOrd="0" presId="urn:microsoft.com/office/officeart/2005/8/layout/vProcess5"/>
    <dgm:cxn modelId="{77A0274E-F8DD-4E68-B345-0CFA2D525C79}" type="presOf" srcId="{A40A9918-2909-4AE9-8ED1-E309F53312E7}" destId="{16711421-6AEC-4587-86EE-52951C388EF6}" srcOrd="1" destOrd="0" presId="urn:microsoft.com/office/officeart/2005/8/layout/vProcess5"/>
    <dgm:cxn modelId="{85DD2723-22D6-4DFB-9535-7828A66D1752}" srcId="{5A0784A0-73F3-486D-81E6-C2F28C66B89E}" destId="{E60D3E5F-C132-44EB-85AA-EE18FCFF1E15}" srcOrd="3" destOrd="0" parTransId="{D18F926F-58D9-45C0-928A-564C41D88F40}" sibTransId="{80D0CC81-B589-442D-8D64-BEFD8D6CC468}"/>
    <dgm:cxn modelId="{8254588D-0967-4C36-8539-55F6DEF1A6D9}" type="presOf" srcId="{5A0784A0-73F3-486D-81E6-C2F28C66B89E}" destId="{B510AD12-0243-4B52-ACFB-428AAC7CCFCF}" srcOrd="0" destOrd="0" presId="urn:microsoft.com/office/officeart/2005/8/layout/vProcess5"/>
    <dgm:cxn modelId="{D7487379-114E-45F1-86D5-E9E14D9E9D3F}" type="presParOf" srcId="{B510AD12-0243-4B52-ACFB-428AAC7CCFCF}" destId="{FB8C0309-C106-4D04-9CE7-B0056A18DF0C}" srcOrd="0" destOrd="0" presId="urn:microsoft.com/office/officeart/2005/8/layout/vProcess5"/>
    <dgm:cxn modelId="{141A4AD9-C694-49D5-A50F-6224FC413116}" type="presParOf" srcId="{B510AD12-0243-4B52-ACFB-428AAC7CCFCF}" destId="{94A1A5D7-FE53-4DAE-A2C0-52E63F185391}" srcOrd="1" destOrd="0" presId="urn:microsoft.com/office/officeart/2005/8/layout/vProcess5"/>
    <dgm:cxn modelId="{B6B0C1B5-6B4B-48C8-B59A-ED96EAD2114A}" type="presParOf" srcId="{B510AD12-0243-4B52-ACFB-428AAC7CCFCF}" destId="{DBBCC925-E44C-40F0-9F29-54F1B6C3CCF2}" srcOrd="2" destOrd="0" presId="urn:microsoft.com/office/officeart/2005/8/layout/vProcess5"/>
    <dgm:cxn modelId="{549EFD2B-19B3-4980-BAE0-07115001E202}" type="presParOf" srcId="{B510AD12-0243-4B52-ACFB-428AAC7CCFCF}" destId="{97DC3798-9C07-4E2F-BFAC-11EBEAAECC65}" srcOrd="3" destOrd="0" presId="urn:microsoft.com/office/officeart/2005/8/layout/vProcess5"/>
    <dgm:cxn modelId="{A858E8BC-15B9-40B1-8692-C8BE2BDFD3EA}" type="presParOf" srcId="{B510AD12-0243-4B52-ACFB-428AAC7CCFCF}" destId="{FCA9A4AE-C491-4F7A-9604-40870B8C7E95}" srcOrd="4" destOrd="0" presId="urn:microsoft.com/office/officeart/2005/8/layout/vProcess5"/>
    <dgm:cxn modelId="{252B2D79-EEA1-4740-8BB9-294ABA8BDB45}" type="presParOf" srcId="{B510AD12-0243-4B52-ACFB-428AAC7CCFCF}" destId="{18D90FEC-BFFD-4EBE-896C-E54324E8B44E}" srcOrd="5" destOrd="0" presId="urn:microsoft.com/office/officeart/2005/8/layout/vProcess5"/>
    <dgm:cxn modelId="{4CED20FE-DB2B-40D0-9E2A-1EDF32030E0C}" type="presParOf" srcId="{B510AD12-0243-4B52-ACFB-428AAC7CCFCF}" destId="{C603ED90-D226-4619-9A09-2FFF6ECEFA33}" srcOrd="6" destOrd="0" presId="urn:microsoft.com/office/officeart/2005/8/layout/vProcess5"/>
    <dgm:cxn modelId="{01F83C49-9F8C-4BDC-B4EE-E7C4C872F7BF}" type="presParOf" srcId="{B510AD12-0243-4B52-ACFB-428AAC7CCFCF}" destId="{B86B32F2-4B02-47C8-897C-BFB271302FC0}" srcOrd="7" destOrd="0" presId="urn:microsoft.com/office/officeart/2005/8/layout/vProcess5"/>
    <dgm:cxn modelId="{F3B4D876-108F-4B59-BA64-C5AC9715A1C6}" type="presParOf" srcId="{B510AD12-0243-4B52-ACFB-428AAC7CCFCF}" destId="{3969B975-4501-4155-8550-DE8B9BEEF661}" srcOrd="8" destOrd="0" presId="urn:microsoft.com/office/officeart/2005/8/layout/vProcess5"/>
    <dgm:cxn modelId="{6B1DA3B9-E970-4E0B-90E3-8D8EB291BD88}" type="presParOf" srcId="{B510AD12-0243-4B52-ACFB-428AAC7CCFCF}" destId="{0971A334-C710-4F8B-84AA-BC97891AF4E7}" srcOrd="9" destOrd="0" presId="urn:microsoft.com/office/officeart/2005/8/layout/vProcess5"/>
    <dgm:cxn modelId="{B1FCD9C8-B406-4C50-A463-C78BF17D0D44}" type="presParOf" srcId="{B510AD12-0243-4B52-ACFB-428AAC7CCFCF}" destId="{16711421-6AEC-4587-86EE-52951C388EF6}" srcOrd="10" destOrd="0" presId="urn:microsoft.com/office/officeart/2005/8/layout/vProcess5"/>
    <dgm:cxn modelId="{3621E5D1-128D-4A4E-82FC-037C4960B40E}" type="presParOf" srcId="{B510AD12-0243-4B52-ACFB-428AAC7CCFCF}" destId="{E49102C8-8621-460F-B655-595871BA72B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0784A0-73F3-486D-81E6-C2F28C66B89E}"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n-US"/>
        </a:p>
      </dgm:t>
    </dgm:pt>
    <dgm:pt modelId="{537E06CD-CCD6-43C4-9414-E7F7F29EB66A}">
      <dgm:prSet phldrT="[Text]"/>
      <dgm:spPr/>
      <dgm:t>
        <a:bodyPr/>
        <a:lstStyle/>
        <a:p>
          <a:r>
            <a:rPr lang="en-US" dirty="0" smtClean="0"/>
            <a:t>Step 1</a:t>
          </a:r>
          <a:r>
            <a:rPr lang="en-US" smtClean="0"/>
            <a:t>: Collect training set and define K</a:t>
          </a:r>
          <a:endParaRPr lang="en-US" dirty="0"/>
        </a:p>
      </dgm:t>
    </dgm:pt>
    <dgm:pt modelId="{523308BF-3429-4041-A626-488AB9393A33}" type="parTrans" cxnId="{07C35CAF-5831-4C24-B115-DADE0C0D5BB6}">
      <dgm:prSet/>
      <dgm:spPr/>
      <dgm:t>
        <a:bodyPr/>
        <a:lstStyle/>
        <a:p>
          <a:endParaRPr lang="en-US"/>
        </a:p>
      </dgm:t>
    </dgm:pt>
    <dgm:pt modelId="{265CC2D8-D283-4784-8F63-7D4E3A3937BB}" type="sibTrans" cxnId="{07C35CAF-5831-4C24-B115-DADE0C0D5BB6}">
      <dgm:prSet/>
      <dgm:spPr/>
      <dgm:t>
        <a:bodyPr/>
        <a:lstStyle/>
        <a:p>
          <a:endParaRPr lang="en-US"/>
        </a:p>
      </dgm:t>
    </dgm:pt>
    <dgm:pt modelId="{9A87EC2D-EBB4-4930-A565-A4C2217C69EA}">
      <dgm:prSet phldrT="[Text]"/>
      <dgm:spPr/>
      <dgm:t>
        <a:bodyPr/>
        <a:lstStyle/>
        <a:p>
          <a:r>
            <a:rPr lang="en-US" dirty="0" smtClean="0"/>
            <a:t>Step 2</a:t>
          </a:r>
          <a:r>
            <a:rPr lang="en-US" smtClean="0"/>
            <a:t>: Input new sample (or query point)</a:t>
          </a:r>
          <a:r>
            <a:rPr lang="en-US" dirty="0" smtClean="0"/>
            <a:t>	</a:t>
          </a:r>
          <a:endParaRPr lang="en-US" dirty="0"/>
        </a:p>
      </dgm:t>
    </dgm:pt>
    <dgm:pt modelId="{735108E3-6FD2-4F08-B043-4AFEE911C2F0}" type="parTrans" cxnId="{95E8BBAA-725D-40FF-ADFE-0211E9777E10}">
      <dgm:prSet/>
      <dgm:spPr/>
      <dgm:t>
        <a:bodyPr/>
        <a:lstStyle/>
        <a:p>
          <a:endParaRPr lang="en-US"/>
        </a:p>
      </dgm:t>
    </dgm:pt>
    <dgm:pt modelId="{73B93FD9-6D61-4A55-B04C-FF06D959785F}" type="sibTrans" cxnId="{95E8BBAA-725D-40FF-ADFE-0211E9777E10}">
      <dgm:prSet/>
      <dgm:spPr/>
      <dgm:t>
        <a:bodyPr/>
        <a:lstStyle/>
        <a:p>
          <a:endParaRPr lang="en-US"/>
        </a:p>
      </dgm:t>
    </dgm:pt>
    <dgm:pt modelId="{A40A9918-2909-4AE9-8ED1-E309F53312E7}">
      <dgm:prSet phldrT="[Text]"/>
      <dgm:spPr/>
      <dgm:t>
        <a:bodyPr/>
        <a:lstStyle/>
        <a:p>
          <a:r>
            <a:rPr lang="en-US" dirty="0" smtClean="0"/>
            <a:t>Step 3</a:t>
          </a:r>
          <a:r>
            <a:rPr lang="en-US" smtClean="0"/>
            <a:t>: Calculate distance between new sample and training set</a:t>
          </a:r>
          <a:endParaRPr lang="en-US" dirty="0"/>
        </a:p>
      </dgm:t>
    </dgm:pt>
    <dgm:pt modelId="{E0AA8226-9D1F-4CF2-A258-F5AB8A6609BA}" type="parTrans" cxnId="{717D725A-E127-40E4-BC19-D428CC0CE7CD}">
      <dgm:prSet/>
      <dgm:spPr/>
      <dgm:t>
        <a:bodyPr/>
        <a:lstStyle/>
        <a:p>
          <a:endParaRPr lang="en-US"/>
        </a:p>
      </dgm:t>
    </dgm:pt>
    <dgm:pt modelId="{0D296EDB-8BCA-4CA5-8C4F-BD2506A73BE8}" type="sibTrans" cxnId="{717D725A-E127-40E4-BC19-D428CC0CE7CD}">
      <dgm:prSet/>
      <dgm:spPr/>
      <dgm:t>
        <a:bodyPr/>
        <a:lstStyle/>
        <a:p>
          <a:endParaRPr lang="en-US"/>
        </a:p>
      </dgm:t>
    </dgm:pt>
    <dgm:pt modelId="{E60D3E5F-C132-44EB-85AA-EE18FCFF1E15}">
      <dgm:prSet phldrT="[Text]"/>
      <dgm:spPr/>
      <dgm:t>
        <a:bodyPr/>
        <a:lstStyle/>
        <a:p>
          <a:r>
            <a:rPr lang="en-US" dirty="0" smtClean="0"/>
            <a:t>Step 4</a:t>
          </a:r>
          <a:r>
            <a:rPr lang="en-US" smtClean="0"/>
            <a:t>: Take K nearest samples and conclude</a:t>
          </a:r>
          <a:endParaRPr lang="en-US" dirty="0"/>
        </a:p>
      </dgm:t>
    </dgm:pt>
    <dgm:pt modelId="{D18F926F-58D9-45C0-928A-564C41D88F40}" type="parTrans" cxnId="{85DD2723-22D6-4DFB-9535-7828A66D1752}">
      <dgm:prSet/>
      <dgm:spPr/>
      <dgm:t>
        <a:bodyPr/>
        <a:lstStyle/>
        <a:p>
          <a:endParaRPr lang="en-US"/>
        </a:p>
      </dgm:t>
    </dgm:pt>
    <dgm:pt modelId="{80D0CC81-B589-442D-8D64-BEFD8D6CC468}" type="sibTrans" cxnId="{85DD2723-22D6-4DFB-9535-7828A66D1752}">
      <dgm:prSet/>
      <dgm:spPr/>
      <dgm:t>
        <a:bodyPr/>
        <a:lstStyle/>
        <a:p>
          <a:endParaRPr lang="en-US"/>
        </a:p>
      </dgm:t>
    </dgm:pt>
    <dgm:pt modelId="{B510AD12-0243-4B52-ACFB-428AAC7CCFCF}" type="pres">
      <dgm:prSet presAssocID="{5A0784A0-73F3-486D-81E6-C2F28C66B89E}" presName="outerComposite" presStyleCnt="0">
        <dgm:presLayoutVars>
          <dgm:chMax val="5"/>
          <dgm:dir/>
          <dgm:resizeHandles val="exact"/>
        </dgm:presLayoutVars>
      </dgm:prSet>
      <dgm:spPr/>
      <dgm:t>
        <a:bodyPr/>
        <a:lstStyle/>
        <a:p>
          <a:endParaRPr lang="en-US"/>
        </a:p>
      </dgm:t>
    </dgm:pt>
    <dgm:pt modelId="{FB8C0309-C106-4D04-9CE7-B0056A18DF0C}" type="pres">
      <dgm:prSet presAssocID="{5A0784A0-73F3-486D-81E6-C2F28C66B89E}" presName="dummyMaxCanvas" presStyleCnt="0">
        <dgm:presLayoutVars/>
      </dgm:prSet>
      <dgm:spPr/>
      <dgm:t>
        <a:bodyPr/>
        <a:lstStyle/>
        <a:p>
          <a:endParaRPr lang="en-US"/>
        </a:p>
      </dgm:t>
    </dgm:pt>
    <dgm:pt modelId="{94A1A5D7-FE53-4DAE-A2C0-52E63F185391}" type="pres">
      <dgm:prSet presAssocID="{5A0784A0-73F3-486D-81E6-C2F28C66B89E}" presName="FourNodes_1" presStyleLbl="node1" presStyleIdx="0" presStyleCnt="4">
        <dgm:presLayoutVars>
          <dgm:bulletEnabled val="1"/>
        </dgm:presLayoutVars>
      </dgm:prSet>
      <dgm:spPr/>
      <dgm:t>
        <a:bodyPr/>
        <a:lstStyle/>
        <a:p>
          <a:endParaRPr lang="en-US"/>
        </a:p>
      </dgm:t>
    </dgm:pt>
    <dgm:pt modelId="{DBBCC925-E44C-40F0-9F29-54F1B6C3CCF2}" type="pres">
      <dgm:prSet presAssocID="{5A0784A0-73F3-486D-81E6-C2F28C66B89E}" presName="FourNodes_2" presStyleLbl="node1" presStyleIdx="1" presStyleCnt="4">
        <dgm:presLayoutVars>
          <dgm:bulletEnabled val="1"/>
        </dgm:presLayoutVars>
      </dgm:prSet>
      <dgm:spPr/>
      <dgm:t>
        <a:bodyPr/>
        <a:lstStyle/>
        <a:p>
          <a:endParaRPr lang="en-US"/>
        </a:p>
      </dgm:t>
    </dgm:pt>
    <dgm:pt modelId="{97DC3798-9C07-4E2F-BFAC-11EBEAAECC65}" type="pres">
      <dgm:prSet presAssocID="{5A0784A0-73F3-486D-81E6-C2F28C66B89E}" presName="FourNodes_3" presStyleLbl="node1" presStyleIdx="2" presStyleCnt="4">
        <dgm:presLayoutVars>
          <dgm:bulletEnabled val="1"/>
        </dgm:presLayoutVars>
      </dgm:prSet>
      <dgm:spPr/>
      <dgm:t>
        <a:bodyPr/>
        <a:lstStyle/>
        <a:p>
          <a:endParaRPr lang="en-US"/>
        </a:p>
      </dgm:t>
    </dgm:pt>
    <dgm:pt modelId="{FCA9A4AE-C491-4F7A-9604-40870B8C7E95}" type="pres">
      <dgm:prSet presAssocID="{5A0784A0-73F3-486D-81E6-C2F28C66B89E}" presName="FourNodes_4" presStyleLbl="node1" presStyleIdx="3" presStyleCnt="4" custLinFactNeighborX="586" custLinFactNeighborY="1589">
        <dgm:presLayoutVars>
          <dgm:bulletEnabled val="1"/>
        </dgm:presLayoutVars>
      </dgm:prSet>
      <dgm:spPr/>
      <dgm:t>
        <a:bodyPr/>
        <a:lstStyle/>
        <a:p>
          <a:endParaRPr lang="en-US"/>
        </a:p>
      </dgm:t>
    </dgm:pt>
    <dgm:pt modelId="{18D90FEC-BFFD-4EBE-896C-E54324E8B44E}" type="pres">
      <dgm:prSet presAssocID="{5A0784A0-73F3-486D-81E6-C2F28C66B89E}" presName="FourConn_1-2" presStyleLbl="fgAccFollowNode1" presStyleIdx="0" presStyleCnt="3">
        <dgm:presLayoutVars>
          <dgm:bulletEnabled val="1"/>
        </dgm:presLayoutVars>
      </dgm:prSet>
      <dgm:spPr/>
      <dgm:t>
        <a:bodyPr/>
        <a:lstStyle/>
        <a:p>
          <a:endParaRPr lang="en-US"/>
        </a:p>
      </dgm:t>
    </dgm:pt>
    <dgm:pt modelId="{C603ED90-D226-4619-9A09-2FFF6ECEFA33}" type="pres">
      <dgm:prSet presAssocID="{5A0784A0-73F3-486D-81E6-C2F28C66B89E}" presName="FourConn_2-3" presStyleLbl="fgAccFollowNode1" presStyleIdx="1" presStyleCnt="3">
        <dgm:presLayoutVars>
          <dgm:bulletEnabled val="1"/>
        </dgm:presLayoutVars>
      </dgm:prSet>
      <dgm:spPr/>
      <dgm:t>
        <a:bodyPr/>
        <a:lstStyle/>
        <a:p>
          <a:endParaRPr lang="en-US"/>
        </a:p>
      </dgm:t>
    </dgm:pt>
    <dgm:pt modelId="{B86B32F2-4B02-47C8-897C-BFB271302FC0}" type="pres">
      <dgm:prSet presAssocID="{5A0784A0-73F3-486D-81E6-C2F28C66B89E}" presName="FourConn_3-4" presStyleLbl="fgAccFollowNode1" presStyleIdx="2" presStyleCnt="3">
        <dgm:presLayoutVars>
          <dgm:bulletEnabled val="1"/>
        </dgm:presLayoutVars>
      </dgm:prSet>
      <dgm:spPr/>
      <dgm:t>
        <a:bodyPr/>
        <a:lstStyle/>
        <a:p>
          <a:endParaRPr lang="en-US"/>
        </a:p>
      </dgm:t>
    </dgm:pt>
    <dgm:pt modelId="{3969B975-4501-4155-8550-DE8B9BEEF661}" type="pres">
      <dgm:prSet presAssocID="{5A0784A0-73F3-486D-81E6-C2F28C66B89E}" presName="FourNodes_1_text" presStyleLbl="node1" presStyleIdx="3" presStyleCnt="4">
        <dgm:presLayoutVars>
          <dgm:bulletEnabled val="1"/>
        </dgm:presLayoutVars>
      </dgm:prSet>
      <dgm:spPr/>
      <dgm:t>
        <a:bodyPr/>
        <a:lstStyle/>
        <a:p>
          <a:endParaRPr lang="en-US"/>
        </a:p>
      </dgm:t>
    </dgm:pt>
    <dgm:pt modelId="{0971A334-C710-4F8B-84AA-BC97891AF4E7}" type="pres">
      <dgm:prSet presAssocID="{5A0784A0-73F3-486D-81E6-C2F28C66B89E}" presName="FourNodes_2_text" presStyleLbl="node1" presStyleIdx="3" presStyleCnt="4">
        <dgm:presLayoutVars>
          <dgm:bulletEnabled val="1"/>
        </dgm:presLayoutVars>
      </dgm:prSet>
      <dgm:spPr/>
      <dgm:t>
        <a:bodyPr/>
        <a:lstStyle/>
        <a:p>
          <a:endParaRPr lang="en-US"/>
        </a:p>
      </dgm:t>
    </dgm:pt>
    <dgm:pt modelId="{16711421-6AEC-4587-86EE-52951C388EF6}" type="pres">
      <dgm:prSet presAssocID="{5A0784A0-73F3-486D-81E6-C2F28C66B89E}" presName="FourNodes_3_text" presStyleLbl="node1" presStyleIdx="3" presStyleCnt="4">
        <dgm:presLayoutVars>
          <dgm:bulletEnabled val="1"/>
        </dgm:presLayoutVars>
      </dgm:prSet>
      <dgm:spPr/>
      <dgm:t>
        <a:bodyPr/>
        <a:lstStyle/>
        <a:p>
          <a:endParaRPr lang="en-US"/>
        </a:p>
      </dgm:t>
    </dgm:pt>
    <dgm:pt modelId="{E49102C8-8621-460F-B655-595871BA72BA}" type="pres">
      <dgm:prSet presAssocID="{5A0784A0-73F3-486D-81E6-C2F28C66B89E}" presName="FourNodes_4_text" presStyleLbl="node1" presStyleIdx="3" presStyleCnt="4">
        <dgm:presLayoutVars>
          <dgm:bulletEnabled val="1"/>
        </dgm:presLayoutVars>
      </dgm:prSet>
      <dgm:spPr/>
      <dgm:t>
        <a:bodyPr/>
        <a:lstStyle/>
        <a:p>
          <a:endParaRPr lang="en-US"/>
        </a:p>
      </dgm:t>
    </dgm:pt>
  </dgm:ptLst>
  <dgm:cxnLst>
    <dgm:cxn modelId="{717D725A-E127-40E4-BC19-D428CC0CE7CD}" srcId="{5A0784A0-73F3-486D-81E6-C2F28C66B89E}" destId="{A40A9918-2909-4AE9-8ED1-E309F53312E7}" srcOrd="2" destOrd="0" parTransId="{E0AA8226-9D1F-4CF2-A258-F5AB8A6609BA}" sibTransId="{0D296EDB-8BCA-4CA5-8C4F-BD2506A73BE8}"/>
    <dgm:cxn modelId="{8171A707-4283-4878-B76E-632544B011FB}" type="presOf" srcId="{E60D3E5F-C132-44EB-85AA-EE18FCFF1E15}" destId="{E49102C8-8621-460F-B655-595871BA72BA}" srcOrd="1" destOrd="0" presId="urn:microsoft.com/office/officeart/2005/8/layout/vProcess5"/>
    <dgm:cxn modelId="{47BEAFDA-B302-4FCB-BAB4-E056D6F1BA85}" type="presOf" srcId="{A40A9918-2909-4AE9-8ED1-E309F53312E7}" destId="{97DC3798-9C07-4E2F-BFAC-11EBEAAECC65}" srcOrd="0" destOrd="0" presId="urn:microsoft.com/office/officeart/2005/8/layout/vProcess5"/>
    <dgm:cxn modelId="{ABB4F213-DC02-4634-9BB4-F1D6301C6D9E}" type="presOf" srcId="{537E06CD-CCD6-43C4-9414-E7F7F29EB66A}" destId="{94A1A5D7-FE53-4DAE-A2C0-52E63F185391}" srcOrd="0" destOrd="0" presId="urn:microsoft.com/office/officeart/2005/8/layout/vProcess5"/>
    <dgm:cxn modelId="{AAE57197-46E3-4BA3-BF41-999BF9400BCC}" type="presOf" srcId="{5A0784A0-73F3-486D-81E6-C2F28C66B89E}" destId="{B510AD12-0243-4B52-ACFB-428AAC7CCFCF}" srcOrd="0" destOrd="0" presId="urn:microsoft.com/office/officeart/2005/8/layout/vProcess5"/>
    <dgm:cxn modelId="{C47828C5-EEF2-44B8-82BE-3EFC69C4306F}" type="presOf" srcId="{537E06CD-CCD6-43C4-9414-E7F7F29EB66A}" destId="{3969B975-4501-4155-8550-DE8B9BEEF661}" srcOrd="1" destOrd="0" presId="urn:microsoft.com/office/officeart/2005/8/layout/vProcess5"/>
    <dgm:cxn modelId="{07C35CAF-5831-4C24-B115-DADE0C0D5BB6}" srcId="{5A0784A0-73F3-486D-81E6-C2F28C66B89E}" destId="{537E06CD-CCD6-43C4-9414-E7F7F29EB66A}" srcOrd="0" destOrd="0" parTransId="{523308BF-3429-4041-A626-488AB9393A33}" sibTransId="{265CC2D8-D283-4784-8F63-7D4E3A3937BB}"/>
    <dgm:cxn modelId="{85DD2723-22D6-4DFB-9535-7828A66D1752}" srcId="{5A0784A0-73F3-486D-81E6-C2F28C66B89E}" destId="{E60D3E5F-C132-44EB-85AA-EE18FCFF1E15}" srcOrd="3" destOrd="0" parTransId="{D18F926F-58D9-45C0-928A-564C41D88F40}" sibTransId="{80D0CC81-B589-442D-8D64-BEFD8D6CC468}"/>
    <dgm:cxn modelId="{3223553D-553C-4CD4-B418-2DB62BBA9FB6}" type="presOf" srcId="{9A87EC2D-EBB4-4930-A565-A4C2217C69EA}" destId="{0971A334-C710-4F8B-84AA-BC97891AF4E7}" srcOrd="1" destOrd="0" presId="urn:microsoft.com/office/officeart/2005/8/layout/vProcess5"/>
    <dgm:cxn modelId="{95E8BBAA-725D-40FF-ADFE-0211E9777E10}" srcId="{5A0784A0-73F3-486D-81E6-C2F28C66B89E}" destId="{9A87EC2D-EBB4-4930-A565-A4C2217C69EA}" srcOrd="1" destOrd="0" parTransId="{735108E3-6FD2-4F08-B043-4AFEE911C2F0}" sibTransId="{73B93FD9-6D61-4A55-B04C-FF06D959785F}"/>
    <dgm:cxn modelId="{45E5AE77-EFDD-4E16-9A9D-62AC6D13217F}" type="presOf" srcId="{E60D3E5F-C132-44EB-85AA-EE18FCFF1E15}" destId="{FCA9A4AE-C491-4F7A-9604-40870B8C7E95}" srcOrd="0" destOrd="0" presId="urn:microsoft.com/office/officeart/2005/8/layout/vProcess5"/>
    <dgm:cxn modelId="{B4E008BA-19E5-43D1-B629-7A2F427A7C6A}" type="presOf" srcId="{73B93FD9-6D61-4A55-B04C-FF06D959785F}" destId="{C603ED90-D226-4619-9A09-2FFF6ECEFA33}" srcOrd="0" destOrd="0" presId="urn:microsoft.com/office/officeart/2005/8/layout/vProcess5"/>
    <dgm:cxn modelId="{692E03A5-5CCF-4296-9BB5-92C9430CD677}" type="presOf" srcId="{A40A9918-2909-4AE9-8ED1-E309F53312E7}" destId="{16711421-6AEC-4587-86EE-52951C388EF6}" srcOrd="1" destOrd="0" presId="urn:microsoft.com/office/officeart/2005/8/layout/vProcess5"/>
    <dgm:cxn modelId="{B4916506-B0E3-4D86-8FEA-A527681B59A4}" type="presOf" srcId="{9A87EC2D-EBB4-4930-A565-A4C2217C69EA}" destId="{DBBCC925-E44C-40F0-9F29-54F1B6C3CCF2}" srcOrd="0" destOrd="0" presId="urn:microsoft.com/office/officeart/2005/8/layout/vProcess5"/>
    <dgm:cxn modelId="{FCAD7F06-403B-482E-A451-46F00837CE08}" type="presOf" srcId="{0D296EDB-8BCA-4CA5-8C4F-BD2506A73BE8}" destId="{B86B32F2-4B02-47C8-897C-BFB271302FC0}" srcOrd="0" destOrd="0" presId="urn:microsoft.com/office/officeart/2005/8/layout/vProcess5"/>
    <dgm:cxn modelId="{57F3B922-5A0F-4E1D-9E31-9B200F425954}" type="presOf" srcId="{265CC2D8-D283-4784-8F63-7D4E3A3937BB}" destId="{18D90FEC-BFFD-4EBE-896C-E54324E8B44E}" srcOrd="0" destOrd="0" presId="urn:microsoft.com/office/officeart/2005/8/layout/vProcess5"/>
    <dgm:cxn modelId="{1776D329-8651-4C80-9407-0523088EFFF6}" type="presParOf" srcId="{B510AD12-0243-4B52-ACFB-428AAC7CCFCF}" destId="{FB8C0309-C106-4D04-9CE7-B0056A18DF0C}" srcOrd="0" destOrd="0" presId="urn:microsoft.com/office/officeart/2005/8/layout/vProcess5"/>
    <dgm:cxn modelId="{17C590DB-8DBA-458E-B56E-0ACD3B825C80}" type="presParOf" srcId="{B510AD12-0243-4B52-ACFB-428AAC7CCFCF}" destId="{94A1A5D7-FE53-4DAE-A2C0-52E63F185391}" srcOrd="1" destOrd="0" presId="urn:microsoft.com/office/officeart/2005/8/layout/vProcess5"/>
    <dgm:cxn modelId="{F194E676-D5C5-4E16-B9FB-1D7815F7D42D}" type="presParOf" srcId="{B510AD12-0243-4B52-ACFB-428AAC7CCFCF}" destId="{DBBCC925-E44C-40F0-9F29-54F1B6C3CCF2}" srcOrd="2" destOrd="0" presId="urn:microsoft.com/office/officeart/2005/8/layout/vProcess5"/>
    <dgm:cxn modelId="{839829E1-54E8-4F93-B891-721C9F80C451}" type="presParOf" srcId="{B510AD12-0243-4B52-ACFB-428AAC7CCFCF}" destId="{97DC3798-9C07-4E2F-BFAC-11EBEAAECC65}" srcOrd="3" destOrd="0" presId="urn:microsoft.com/office/officeart/2005/8/layout/vProcess5"/>
    <dgm:cxn modelId="{FA38544C-813E-43FD-B65D-5B9116513C8F}" type="presParOf" srcId="{B510AD12-0243-4B52-ACFB-428AAC7CCFCF}" destId="{FCA9A4AE-C491-4F7A-9604-40870B8C7E95}" srcOrd="4" destOrd="0" presId="urn:microsoft.com/office/officeart/2005/8/layout/vProcess5"/>
    <dgm:cxn modelId="{11099D73-1B85-470C-A08C-506DFFD348F8}" type="presParOf" srcId="{B510AD12-0243-4B52-ACFB-428AAC7CCFCF}" destId="{18D90FEC-BFFD-4EBE-896C-E54324E8B44E}" srcOrd="5" destOrd="0" presId="urn:microsoft.com/office/officeart/2005/8/layout/vProcess5"/>
    <dgm:cxn modelId="{3C9F45EC-343D-407F-9772-69DE34ECC30C}" type="presParOf" srcId="{B510AD12-0243-4B52-ACFB-428AAC7CCFCF}" destId="{C603ED90-D226-4619-9A09-2FFF6ECEFA33}" srcOrd="6" destOrd="0" presId="urn:microsoft.com/office/officeart/2005/8/layout/vProcess5"/>
    <dgm:cxn modelId="{325FD1B6-37FF-4F4B-9E36-393C9FB5F8C8}" type="presParOf" srcId="{B510AD12-0243-4B52-ACFB-428AAC7CCFCF}" destId="{B86B32F2-4B02-47C8-897C-BFB271302FC0}" srcOrd="7" destOrd="0" presId="urn:microsoft.com/office/officeart/2005/8/layout/vProcess5"/>
    <dgm:cxn modelId="{BBD8700F-9F09-430F-BF85-5DE7BD99A208}" type="presParOf" srcId="{B510AD12-0243-4B52-ACFB-428AAC7CCFCF}" destId="{3969B975-4501-4155-8550-DE8B9BEEF661}" srcOrd="8" destOrd="0" presId="urn:microsoft.com/office/officeart/2005/8/layout/vProcess5"/>
    <dgm:cxn modelId="{EFBBD8FD-605F-4596-A31D-D70D48CEDC35}" type="presParOf" srcId="{B510AD12-0243-4B52-ACFB-428AAC7CCFCF}" destId="{0971A334-C710-4F8B-84AA-BC97891AF4E7}" srcOrd="9" destOrd="0" presId="urn:microsoft.com/office/officeart/2005/8/layout/vProcess5"/>
    <dgm:cxn modelId="{E55F792C-F86B-4A8A-8A4C-FFA19E3A887C}" type="presParOf" srcId="{B510AD12-0243-4B52-ACFB-428AAC7CCFCF}" destId="{16711421-6AEC-4587-86EE-52951C388EF6}" srcOrd="10" destOrd="0" presId="urn:microsoft.com/office/officeart/2005/8/layout/vProcess5"/>
    <dgm:cxn modelId="{62A41736-EE50-42EF-BF3D-AA018059F7C6}" type="presParOf" srcId="{B510AD12-0243-4B52-ACFB-428AAC7CCFCF}" destId="{E49102C8-8621-460F-B655-595871BA72B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1A5D7-FE53-4DAE-A2C0-52E63F185391}">
      <dsp:nvSpPr>
        <dsp:cNvPr id="0" name=""/>
        <dsp:cNvSpPr/>
      </dsp:nvSpPr>
      <dsp:spPr>
        <a:xfrm>
          <a:off x="0" y="0"/>
          <a:ext cx="8381364" cy="107723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Step 1</a:t>
          </a:r>
          <a:r>
            <a:rPr lang="en-US" sz="2800" kern="1200" smtClean="0"/>
            <a:t>: Collect training set and define K</a:t>
          </a:r>
          <a:endParaRPr lang="en-US" sz="2800" kern="1200" dirty="0"/>
        </a:p>
      </dsp:txBody>
      <dsp:txXfrm>
        <a:off x="31551" y="31551"/>
        <a:ext cx="7127912" cy="1014137"/>
      </dsp:txXfrm>
    </dsp:sp>
    <dsp:sp modelId="{DBBCC925-E44C-40F0-9F29-54F1B6C3CCF2}">
      <dsp:nvSpPr>
        <dsp:cNvPr id="0" name=""/>
        <dsp:cNvSpPr/>
      </dsp:nvSpPr>
      <dsp:spPr>
        <a:xfrm>
          <a:off x="701939" y="1273101"/>
          <a:ext cx="8381364" cy="107723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Step 2</a:t>
          </a:r>
          <a:r>
            <a:rPr lang="en-US" sz="2800" kern="1200" smtClean="0"/>
            <a:t>: Input new sample (or query point)</a:t>
          </a:r>
          <a:r>
            <a:rPr lang="en-US" sz="2800" kern="1200" dirty="0" smtClean="0"/>
            <a:t>	</a:t>
          </a:r>
          <a:endParaRPr lang="en-US" sz="2800" kern="1200" dirty="0"/>
        </a:p>
      </dsp:txBody>
      <dsp:txXfrm>
        <a:off x="733490" y="1304652"/>
        <a:ext cx="6916117" cy="1014137"/>
      </dsp:txXfrm>
    </dsp:sp>
    <dsp:sp modelId="{97DC3798-9C07-4E2F-BFAC-11EBEAAECC65}">
      <dsp:nvSpPr>
        <dsp:cNvPr id="0" name=""/>
        <dsp:cNvSpPr/>
      </dsp:nvSpPr>
      <dsp:spPr>
        <a:xfrm>
          <a:off x="1393401" y="2546202"/>
          <a:ext cx="8381364" cy="107723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Step 3</a:t>
          </a:r>
          <a:r>
            <a:rPr lang="en-US" sz="2800" kern="1200" smtClean="0"/>
            <a:t>: Calculate distance between new sample and training set</a:t>
          </a:r>
          <a:endParaRPr lang="en-US" sz="2800" kern="1200" dirty="0"/>
        </a:p>
      </dsp:txBody>
      <dsp:txXfrm>
        <a:off x="1424952" y="2577753"/>
        <a:ext cx="6926594" cy="1014137"/>
      </dsp:txXfrm>
    </dsp:sp>
    <dsp:sp modelId="{FCA9A4AE-C491-4F7A-9604-40870B8C7E95}">
      <dsp:nvSpPr>
        <dsp:cNvPr id="0" name=""/>
        <dsp:cNvSpPr/>
      </dsp:nvSpPr>
      <dsp:spPr>
        <a:xfrm>
          <a:off x="2095341" y="3819304"/>
          <a:ext cx="8381364" cy="107723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Step 4</a:t>
          </a:r>
          <a:r>
            <a:rPr lang="en-US" sz="2800" kern="1200" smtClean="0"/>
            <a:t>: Take K nearest samples and conclude</a:t>
          </a:r>
          <a:endParaRPr lang="en-US" sz="2800" kern="1200" dirty="0"/>
        </a:p>
      </dsp:txBody>
      <dsp:txXfrm>
        <a:off x="2126892" y="3850855"/>
        <a:ext cx="6916117" cy="1014137"/>
      </dsp:txXfrm>
    </dsp:sp>
    <dsp:sp modelId="{18D90FEC-BFFD-4EBE-896C-E54324E8B44E}">
      <dsp:nvSpPr>
        <dsp:cNvPr id="0" name=""/>
        <dsp:cNvSpPr/>
      </dsp:nvSpPr>
      <dsp:spPr>
        <a:xfrm>
          <a:off x="7681159" y="825067"/>
          <a:ext cx="700205" cy="70020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7838705" y="825067"/>
        <a:ext cx="385113" cy="526904"/>
      </dsp:txXfrm>
    </dsp:sp>
    <dsp:sp modelId="{C603ED90-D226-4619-9A09-2FFF6ECEFA33}">
      <dsp:nvSpPr>
        <dsp:cNvPr id="0" name=""/>
        <dsp:cNvSpPr/>
      </dsp:nvSpPr>
      <dsp:spPr>
        <a:xfrm>
          <a:off x="8383098" y="2098169"/>
          <a:ext cx="700205" cy="70020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8540644" y="2098169"/>
        <a:ext cx="385113" cy="526904"/>
      </dsp:txXfrm>
    </dsp:sp>
    <dsp:sp modelId="{B86B32F2-4B02-47C8-897C-BFB271302FC0}">
      <dsp:nvSpPr>
        <dsp:cNvPr id="0" name=""/>
        <dsp:cNvSpPr/>
      </dsp:nvSpPr>
      <dsp:spPr>
        <a:xfrm>
          <a:off x="9074560" y="3371270"/>
          <a:ext cx="700205" cy="70020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9232106" y="3371270"/>
        <a:ext cx="385113" cy="526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1A5D7-FE53-4DAE-A2C0-52E63F185391}">
      <dsp:nvSpPr>
        <dsp:cNvPr id="0" name=""/>
        <dsp:cNvSpPr/>
      </dsp:nvSpPr>
      <dsp:spPr>
        <a:xfrm>
          <a:off x="0" y="0"/>
          <a:ext cx="8381364" cy="107723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Step 1</a:t>
          </a:r>
          <a:r>
            <a:rPr lang="en-US" sz="2800" kern="1200" smtClean="0"/>
            <a:t>: Collect training set and define K</a:t>
          </a:r>
          <a:endParaRPr lang="en-US" sz="2800" kern="1200" dirty="0"/>
        </a:p>
      </dsp:txBody>
      <dsp:txXfrm>
        <a:off x="31551" y="31551"/>
        <a:ext cx="7127912" cy="1014137"/>
      </dsp:txXfrm>
    </dsp:sp>
    <dsp:sp modelId="{DBBCC925-E44C-40F0-9F29-54F1B6C3CCF2}">
      <dsp:nvSpPr>
        <dsp:cNvPr id="0" name=""/>
        <dsp:cNvSpPr/>
      </dsp:nvSpPr>
      <dsp:spPr>
        <a:xfrm>
          <a:off x="701939" y="1273101"/>
          <a:ext cx="8381364" cy="107723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Step 2</a:t>
          </a:r>
          <a:r>
            <a:rPr lang="en-US" sz="2800" kern="1200" smtClean="0"/>
            <a:t>: Input new sample (or query point)</a:t>
          </a:r>
          <a:r>
            <a:rPr lang="en-US" sz="2800" kern="1200" dirty="0" smtClean="0"/>
            <a:t>	</a:t>
          </a:r>
          <a:endParaRPr lang="en-US" sz="2800" kern="1200" dirty="0"/>
        </a:p>
      </dsp:txBody>
      <dsp:txXfrm>
        <a:off x="733490" y="1304652"/>
        <a:ext cx="6916117" cy="1014137"/>
      </dsp:txXfrm>
    </dsp:sp>
    <dsp:sp modelId="{97DC3798-9C07-4E2F-BFAC-11EBEAAECC65}">
      <dsp:nvSpPr>
        <dsp:cNvPr id="0" name=""/>
        <dsp:cNvSpPr/>
      </dsp:nvSpPr>
      <dsp:spPr>
        <a:xfrm>
          <a:off x="1393401" y="2546202"/>
          <a:ext cx="8381364" cy="107723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Step 3</a:t>
          </a:r>
          <a:r>
            <a:rPr lang="en-US" sz="2800" kern="1200" smtClean="0"/>
            <a:t>: Calculate distance between new sample and training set</a:t>
          </a:r>
          <a:endParaRPr lang="en-US" sz="2800" kern="1200" dirty="0"/>
        </a:p>
      </dsp:txBody>
      <dsp:txXfrm>
        <a:off x="1424952" y="2577753"/>
        <a:ext cx="6926594" cy="1014137"/>
      </dsp:txXfrm>
    </dsp:sp>
    <dsp:sp modelId="{FCA9A4AE-C491-4F7A-9604-40870B8C7E95}">
      <dsp:nvSpPr>
        <dsp:cNvPr id="0" name=""/>
        <dsp:cNvSpPr/>
      </dsp:nvSpPr>
      <dsp:spPr>
        <a:xfrm>
          <a:off x="2095341" y="3819304"/>
          <a:ext cx="8381364" cy="107723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Step 4</a:t>
          </a:r>
          <a:r>
            <a:rPr lang="en-US" sz="2800" kern="1200" smtClean="0"/>
            <a:t>: Take K nearest samples and conclude</a:t>
          </a:r>
          <a:endParaRPr lang="en-US" sz="2800" kern="1200" dirty="0"/>
        </a:p>
      </dsp:txBody>
      <dsp:txXfrm>
        <a:off x="2126892" y="3850855"/>
        <a:ext cx="6916117" cy="1014137"/>
      </dsp:txXfrm>
    </dsp:sp>
    <dsp:sp modelId="{18D90FEC-BFFD-4EBE-896C-E54324E8B44E}">
      <dsp:nvSpPr>
        <dsp:cNvPr id="0" name=""/>
        <dsp:cNvSpPr/>
      </dsp:nvSpPr>
      <dsp:spPr>
        <a:xfrm>
          <a:off x="7681159" y="825067"/>
          <a:ext cx="700205" cy="70020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7838705" y="825067"/>
        <a:ext cx="385113" cy="526904"/>
      </dsp:txXfrm>
    </dsp:sp>
    <dsp:sp modelId="{C603ED90-D226-4619-9A09-2FFF6ECEFA33}">
      <dsp:nvSpPr>
        <dsp:cNvPr id="0" name=""/>
        <dsp:cNvSpPr/>
      </dsp:nvSpPr>
      <dsp:spPr>
        <a:xfrm>
          <a:off x="8383098" y="2098169"/>
          <a:ext cx="700205" cy="70020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8540644" y="2098169"/>
        <a:ext cx="385113" cy="526904"/>
      </dsp:txXfrm>
    </dsp:sp>
    <dsp:sp modelId="{B86B32F2-4B02-47C8-897C-BFB271302FC0}">
      <dsp:nvSpPr>
        <dsp:cNvPr id="0" name=""/>
        <dsp:cNvSpPr/>
      </dsp:nvSpPr>
      <dsp:spPr>
        <a:xfrm>
          <a:off x="9074560" y="3371270"/>
          <a:ext cx="700205" cy="70020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a:p>
      </dsp:txBody>
      <dsp:txXfrm>
        <a:off x="9232106" y="3371270"/>
        <a:ext cx="385113" cy="526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32154F-D33D-49FC-80CC-4A9FB0BBED52}" type="datetimeFigureOut">
              <a:rPr lang="en-US" smtClean="0"/>
              <a:t>8/25/2015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D76EC2-4A64-439A-B676-63656862F525}" type="slidenum">
              <a:rPr lang="en-US" smtClean="0"/>
              <a:t>‹#›</a:t>
            </a:fld>
            <a:endParaRPr lang="en-US"/>
          </a:p>
        </p:txBody>
      </p:sp>
    </p:spTree>
    <p:extLst>
      <p:ext uri="{BB962C8B-B14F-4D97-AF65-F5344CB8AC3E}">
        <p14:creationId xmlns:p14="http://schemas.microsoft.com/office/powerpoint/2010/main" val="9572879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006BD-2F91-4EF3-ACDC-4A2FDCD2D367}" type="datetimeFigureOut">
              <a:rPr lang="en-US" smtClean="0"/>
              <a:t>8/25/2015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3E96D-9C65-4902-88A0-44E984556308}" type="slidenum">
              <a:rPr lang="en-US" smtClean="0"/>
              <a:t>‹#›</a:t>
            </a:fld>
            <a:endParaRPr lang="en-US"/>
          </a:p>
        </p:txBody>
      </p:sp>
    </p:spTree>
    <p:extLst>
      <p:ext uri="{BB962C8B-B14F-4D97-AF65-F5344CB8AC3E}">
        <p14:creationId xmlns:p14="http://schemas.microsoft.com/office/powerpoint/2010/main" val="7948158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a:t>
            </a:fld>
            <a:endParaRPr lang="en-US"/>
          </a:p>
        </p:txBody>
      </p:sp>
    </p:spTree>
    <p:extLst>
      <p:ext uri="{BB962C8B-B14F-4D97-AF65-F5344CB8AC3E}">
        <p14:creationId xmlns:p14="http://schemas.microsoft.com/office/powerpoint/2010/main" val="152132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bước</a:t>
            </a:r>
            <a:r>
              <a:rPr lang="en-US" baseline="0" dirty="0" smtClean="0"/>
              <a:t> </a:t>
            </a:r>
            <a:r>
              <a:rPr lang="en-US" baseline="0" dirty="0" err="1" smtClean="0"/>
              <a:t>chính</a:t>
            </a:r>
            <a:r>
              <a:rPr lang="en-US" baseline="0" dirty="0" smtClean="0"/>
              <a:t> </a:t>
            </a:r>
            <a:r>
              <a:rPr lang="en-US" baseline="0" dirty="0" err="1" smtClean="0"/>
              <a:t>trên</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load </a:t>
            </a:r>
            <a:r>
              <a:rPr lang="en-US" baseline="0" dirty="0" err="1" smtClean="0"/>
              <a:t>tập</a:t>
            </a:r>
            <a:r>
              <a:rPr lang="en-US" baseline="0" dirty="0" smtClean="0"/>
              <a:t> </a:t>
            </a:r>
            <a:r>
              <a:rPr lang="en-US" baseline="0" dirty="0" err="1" smtClean="0"/>
              <a:t>không</a:t>
            </a:r>
            <a:r>
              <a:rPr lang="en-US" baseline="0" dirty="0" smtClean="0"/>
              <a:t> </a:t>
            </a:r>
            <a:r>
              <a:rPr lang="en-US" baseline="0" dirty="0" err="1" smtClean="0"/>
              <a:t>gian</a:t>
            </a:r>
            <a:r>
              <a:rPr lang="en-US" baseline="0" dirty="0" smtClean="0"/>
              <a:t> </a:t>
            </a:r>
            <a:r>
              <a:rPr lang="en-US" baseline="0" dirty="0" err="1" smtClean="0"/>
              <a:t>mẫu</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sẵn</a:t>
            </a:r>
            <a:r>
              <a:rPr lang="en-US" baseline="0" dirty="0" smtClean="0"/>
              <a:t> </a:t>
            </a:r>
            <a:r>
              <a:rPr lang="en-US" baseline="0" dirty="0" err="1" smtClean="0"/>
              <a:t>từ</a:t>
            </a:r>
            <a:r>
              <a:rPr lang="en-US" baseline="0" dirty="0" smtClean="0"/>
              <a:t> Arduino mega </a:t>
            </a:r>
            <a:r>
              <a:rPr lang="en-US" baseline="0" dirty="0" err="1" smtClean="0"/>
              <a:t>lên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nhận</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cảm</a:t>
            </a:r>
            <a:r>
              <a:rPr lang="en-US" baseline="0" dirty="0" smtClean="0"/>
              <a:t> </a:t>
            </a:r>
            <a:r>
              <a:rPr lang="en-US" baseline="0" dirty="0" err="1" smtClean="0"/>
              <a:t>biến</a:t>
            </a:r>
            <a:r>
              <a:rPr lang="en-US" baseline="0" dirty="0" smtClean="0"/>
              <a:t> </a:t>
            </a:r>
            <a:r>
              <a:rPr lang="en-US" baseline="0" dirty="0" err="1" smtClean="0"/>
              <a:t>màu</a:t>
            </a:r>
            <a:r>
              <a:rPr lang="en-US" baseline="0" dirty="0" smtClean="0"/>
              <a:t> GY-31.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viên</a:t>
            </a:r>
            <a:r>
              <a:rPr lang="en-US" baseline="0" dirty="0" smtClean="0"/>
              <a:t> bi </a:t>
            </a:r>
            <a:r>
              <a:rPr lang="en-US" baseline="0" dirty="0" err="1" smtClean="0"/>
              <a:t>mới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đến</a:t>
            </a:r>
            <a:r>
              <a:rPr lang="en-US" baseline="0" dirty="0" smtClean="0"/>
              <a:t> </a:t>
            </a:r>
            <a:r>
              <a:rPr lang="en-US" baseline="0" dirty="0" err="1" smtClean="0"/>
              <a:t>từng</a:t>
            </a:r>
            <a:r>
              <a:rPr lang="en-US" baseline="0" dirty="0" smtClean="0"/>
              <a:t>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không</a:t>
            </a:r>
            <a:r>
              <a:rPr lang="en-US" baseline="0" dirty="0" smtClean="0"/>
              <a:t> </a:t>
            </a:r>
            <a:r>
              <a:rPr lang="en-US" baseline="0" dirty="0" err="1" smtClean="0"/>
              <a:t>gian</a:t>
            </a:r>
            <a:r>
              <a:rPr lang="en-US" baseline="0" dirty="0" smtClean="0"/>
              <a:t> </a:t>
            </a:r>
            <a:r>
              <a:rPr lang="en-US" baseline="0" dirty="0" err="1" smtClean="0"/>
              <a:t>mẫu</a:t>
            </a:r>
            <a:r>
              <a:rPr lang="en-US" baseline="0" dirty="0" smtClean="0"/>
              <a:t> </a:t>
            </a:r>
            <a:r>
              <a:rPr lang="en-US" baseline="0" dirty="0" err="1" smtClean="0"/>
              <a:t>bằng</a:t>
            </a:r>
            <a:r>
              <a:rPr lang="en-US" baseline="0" dirty="0" smtClean="0"/>
              <a:t> </a:t>
            </a:r>
            <a:r>
              <a:rPr lang="en-US" baseline="0" dirty="0" err="1" smtClean="0"/>
              <a:t>công</a:t>
            </a:r>
            <a:r>
              <a:rPr lang="en-US" baseline="0" dirty="0" smtClean="0"/>
              <a:t> </a:t>
            </a:r>
            <a:r>
              <a:rPr lang="en-US" baseline="0" dirty="0" err="1" smtClean="0"/>
              <a:t>thức</a:t>
            </a:r>
            <a:r>
              <a:rPr lang="en-US" baseline="0" dirty="0" smtClean="0"/>
              <a:t> </a:t>
            </a:r>
            <a:r>
              <a:rPr lang="en-US" baseline="0" dirty="0" err="1" smtClean="0"/>
              <a:t>Eclid</a:t>
            </a:r>
            <a:r>
              <a:rPr lang="en-US" baseline="0" dirty="0" smtClean="0"/>
              <a:t> .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tìm</a:t>
            </a:r>
            <a:r>
              <a:rPr lang="en-US" baseline="0" dirty="0" smtClean="0"/>
              <a:t> 200 </a:t>
            </a:r>
            <a:r>
              <a:rPr lang="en-US" baseline="0" dirty="0" err="1" smtClean="0"/>
              <a:t>mẫu</a:t>
            </a:r>
            <a:r>
              <a:rPr lang="en-US" baseline="0" dirty="0" smtClean="0"/>
              <a:t> </a:t>
            </a:r>
            <a:r>
              <a:rPr lang="en-US" baseline="0" dirty="0" err="1" smtClean="0"/>
              <a:t>có</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Trong</a:t>
            </a:r>
            <a:r>
              <a:rPr lang="en-US" baseline="0" dirty="0" smtClean="0"/>
              <a:t> 200 </a:t>
            </a:r>
            <a:r>
              <a:rPr lang="en-US" baseline="0" dirty="0" err="1" smtClean="0"/>
              <a:t>mẫu</a:t>
            </a:r>
            <a:r>
              <a:rPr lang="en-US" baseline="0" dirty="0" smtClean="0"/>
              <a:t> </a:t>
            </a:r>
            <a:r>
              <a:rPr lang="en-US" baseline="0" dirty="0" err="1" smtClean="0"/>
              <a:t>đó</a:t>
            </a:r>
            <a:r>
              <a:rPr lang="en-US" baseline="0" dirty="0" smtClean="0"/>
              <a:t>, </a:t>
            </a:r>
            <a:r>
              <a:rPr lang="en-US" baseline="0" dirty="0" err="1" smtClean="0"/>
              <a:t>chúng</a:t>
            </a:r>
            <a:r>
              <a:rPr lang="en-US" baseline="0" dirty="0" smtClean="0"/>
              <a:t> ta </a:t>
            </a:r>
            <a:r>
              <a:rPr lang="en-US" baseline="0" dirty="0" err="1" smtClean="0"/>
              <a:t>chọn</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a:t>
            </a:r>
            <a:r>
              <a:rPr lang="en-US" baseline="0" dirty="0" err="1" smtClean="0"/>
              <a:t>nào</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a:t>
            </a:r>
            <a:r>
              <a:rPr lang="en-US" baseline="0" dirty="0" err="1" smtClean="0"/>
              <a:t>nhiều</a:t>
            </a:r>
            <a:r>
              <a:rPr lang="en-US" baseline="0" dirty="0" smtClean="0"/>
              <a:t> </a:t>
            </a:r>
            <a:r>
              <a:rPr lang="en-US" baseline="0" dirty="0" err="1" smtClean="0"/>
              <a:t>nhất</a:t>
            </a:r>
            <a:r>
              <a:rPr lang="en-US" baseline="0" dirty="0" smtClean="0"/>
              <a:t>? </a:t>
            </a:r>
            <a:r>
              <a:rPr lang="en-US" baseline="0" dirty="0" err="1" smtClean="0"/>
              <a:t>Nếu</a:t>
            </a:r>
            <a:r>
              <a:rPr lang="en-US" baseline="0" dirty="0" smtClean="0"/>
              <a:t> </a:t>
            </a:r>
            <a:r>
              <a:rPr lang="en-US" baseline="0" dirty="0" err="1" smtClean="0"/>
              <a:t>chỉ</a:t>
            </a:r>
            <a:r>
              <a:rPr lang="en-US" baseline="0" dirty="0" smtClean="0"/>
              <a:t> </a:t>
            </a:r>
            <a:r>
              <a:rPr lang="en-US" baseline="0" dirty="0" err="1" smtClean="0"/>
              <a:t>có</a:t>
            </a:r>
            <a:r>
              <a:rPr lang="en-US" baseline="0" dirty="0" smtClean="0"/>
              <a:t> 1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thì</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kết</a:t>
            </a:r>
            <a:r>
              <a:rPr lang="en-US" baseline="0" dirty="0" smtClean="0"/>
              <a:t> </a:t>
            </a:r>
            <a:r>
              <a:rPr lang="en-US" baseline="0" dirty="0" err="1" smtClean="0"/>
              <a:t>luận</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a:t>
            </a:r>
            <a:r>
              <a:rPr lang="en-US" baseline="0" dirty="0" err="1" smtClean="0"/>
              <a:t>của</a:t>
            </a:r>
            <a:r>
              <a:rPr lang="en-US" baseline="0" dirty="0" smtClean="0"/>
              <a:t> bi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2 </a:t>
            </a:r>
            <a:r>
              <a:rPr lang="en-US" baseline="0" dirty="0" err="1" smtClean="0"/>
              <a:t>hoặc</a:t>
            </a:r>
            <a:r>
              <a:rPr lang="en-US" baseline="0" dirty="0" smtClean="0"/>
              <a:t> </a:t>
            </a:r>
            <a:r>
              <a:rPr lang="en-US" baseline="0" dirty="0" err="1" smtClean="0"/>
              <a:t>nhiều</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bằng</a:t>
            </a:r>
            <a:r>
              <a:rPr lang="en-US" baseline="0" dirty="0" smtClean="0"/>
              <a:t> </a:t>
            </a:r>
            <a:r>
              <a:rPr lang="en-US" baseline="0" dirty="0" err="1" smtClean="0"/>
              <a:t>nhau</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tính</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trung</a:t>
            </a:r>
            <a:r>
              <a:rPr lang="en-US" baseline="0" dirty="0" smtClean="0"/>
              <a:t> </a:t>
            </a:r>
            <a:r>
              <a:rPr lang="en-US" baseline="0" dirty="0" err="1" smtClean="0"/>
              <a:t>bình</a:t>
            </a:r>
            <a:r>
              <a:rPr lang="en-US" baseline="0" dirty="0" smtClean="0"/>
              <a:t> </a:t>
            </a:r>
            <a:r>
              <a:rPr lang="en-US" baseline="0" dirty="0" err="1" smtClean="0"/>
              <a:t>của</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vật</a:t>
            </a:r>
            <a:r>
              <a:rPr lang="en-US" baseline="0" dirty="0" smtClean="0"/>
              <a:t> </a:t>
            </a:r>
            <a:r>
              <a:rPr lang="en-US" baseline="0" dirty="0" err="1" smtClean="0"/>
              <a:t>thể</a:t>
            </a:r>
            <a:r>
              <a:rPr lang="en-US" baseline="0" dirty="0" smtClean="0"/>
              <a:t> </a:t>
            </a:r>
            <a:r>
              <a:rPr lang="en-US" baseline="0" dirty="0" err="1" smtClean="0"/>
              <a:t>mới</a:t>
            </a:r>
            <a:r>
              <a:rPr lang="en-US" baseline="0" dirty="0" smtClean="0"/>
              <a:t> </a:t>
            </a:r>
            <a:r>
              <a:rPr lang="en-US" baseline="0" dirty="0" err="1" smtClean="0"/>
              <a:t>đến</a:t>
            </a:r>
            <a:r>
              <a:rPr lang="en-US" baseline="0" dirty="0" smtClean="0"/>
              <a:t> </a:t>
            </a:r>
            <a:r>
              <a:rPr lang="en-US" baseline="0" dirty="0" err="1" smtClean="0"/>
              <a:t>từng</a:t>
            </a:r>
            <a:r>
              <a:rPr lang="en-US" baseline="0" dirty="0" smtClean="0"/>
              <a:t> </a:t>
            </a:r>
            <a:r>
              <a:rPr lang="en-US" baseline="0" dirty="0" err="1" smtClean="0"/>
              <a:t>màu</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a:t>
            </a:r>
            <a:r>
              <a:rPr lang="en-US" baseline="0" dirty="0" err="1" smtClean="0"/>
              <a:t>của</a:t>
            </a:r>
            <a:r>
              <a:rPr lang="en-US" baseline="0" dirty="0" smtClean="0"/>
              <a:t> </a:t>
            </a:r>
            <a:r>
              <a:rPr lang="en-US" baseline="0" dirty="0" err="1" smtClean="0"/>
              <a:t>vật</a:t>
            </a:r>
            <a:r>
              <a:rPr lang="en-US" baseline="0" dirty="0" smtClean="0"/>
              <a:t> </a:t>
            </a:r>
            <a:r>
              <a:rPr lang="en-US" baseline="0" dirty="0" err="1" smtClean="0"/>
              <a:t>thể</a:t>
            </a:r>
            <a:r>
              <a:rPr lang="en-US" baseline="0" dirty="0" smtClean="0"/>
              <a:t> </a:t>
            </a:r>
            <a:r>
              <a:rPr lang="en-US" baseline="0" dirty="0" err="1" smtClean="0"/>
              <a:t>mới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có</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trung</a:t>
            </a:r>
            <a:r>
              <a:rPr lang="en-US" baseline="0" dirty="0" smtClean="0"/>
              <a:t> </a:t>
            </a:r>
            <a:r>
              <a:rPr lang="en-US" baseline="0" dirty="0" err="1" smtClean="0"/>
              <a:t>bình</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3F3E96D-9C65-4902-88A0-44E984556308}" type="slidenum">
              <a:rPr lang="en-US" smtClean="0"/>
              <a:t>17</a:t>
            </a:fld>
            <a:endParaRPr lang="en-US"/>
          </a:p>
        </p:txBody>
      </p:sp>
    </p:spTree>
    <p:extLst>
      <p:ext uri="{BB962C8B-B14F-4D97-AF65-F5344CB8AC3E}">
        <p14:creationId xmlns:p14="http://schemas.microsoft.com/office/powerpoint/2010/main" val="282241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20</a:t>
            </a:fld>
            <a:endParaRPr lang="en-US"/>
          </a:p>
        </p:txBody>
      </p:sp>
    </p:spTree>
    <p:extLst>
      <p:ext uri="{BB962C8B-B14F-4D97-AF65-F5344CB8AC3E}">
        <p14:creationId xmlns:p14="http://schemas.microsoft.com/office/powerpoint/2010/main" val="419180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21</a:t>
            </a:fld>
            <a:endParaRPr lang="en-US"/>
          </a:p>
        </p:txBody>
      </p:sp>
    </p:spTree>
    <p:extLst>
      <p:ext uri="{BB962C8B-B14F-4D97-AF65-F5344CB8AC3E}">
        <p14:creationId xmlns:p14="http://schemas.microsoft.com/office/powerpoint/2010/main" val="26043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23</a:t>
            </a:fld>
            <a:endParaRPr lang="en-US"/>
          </a:p>
        </p:txBody>
      </p:sp>
    </p:spTree>
    <p:extLst>
      <p:ext uri="{BB962C8B-B14F-4D97-AF65-F5344CB8AC3E}">
        <p14:creationId xmlns:p14="http://schemas.microsoft.com/office/powerpoint/2010/main" val="1435927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dự</a:t>
            </a:r>
            <a:r>
              <a:rPr lang="en-US" baseline="0" dirty="0" smtClean="0"/>
              <a:t> </a:t>
            </a:r>
            <a:r>
              <a:rPr lang="en-US" baseline="0" dirty="0" err="1" smtClean="0"/>
              <a:t>án</a:t>
            </a:r>
            <a:r>
              <a:rPr lang="en-US" baseline="0" dirty="0" smtClean="0"/>
              <a:t>,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testing </a:t>
            </a:r>
            <a:r>
              <a:rPr lang="en-US" baseline="0" dirty="0" err="1" smtClean="0"/>
              <a:t>cũng</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cực</a:t>
            </a:r>
            <a:r>
              <a:rPr lang="en-US" baseline="0" dirty="0" smtClean="0"/>
              <a:t> </a:t>
            </a:r>
            <a:r>
              <a:rPr lang="en-US" baseline="0" dirty="0" err="1" smtClean="0"/>
              <a:t>kỳ</a:t>
            </a:r>
            <a:r>
              <a:rPr lang="en-US" baseline="0" dirty="0" smtClean="0"/>
              <a:t> </a:t>
            </a:r>
            <a:r>
              <a:rPr lang="en-US" baseline="0" dirty="0" err="1" smtClean="0"/>
              <a:t>quan</a:t>
            </a:r>
            <a:r>
              <a:rPr lang="en-US" baseline="0" dirty="0" smtClean="0"/>
              <a:t> </a:t>
            </a:r>
            <a:r>
              <a:rPr lang="en-US" baseline="0" dirty="0" err="1" smtClean="0"/>
              <a:t>trọng</a:t>
            </a:r>
            <a:r>
              <a:rPr lang="en-US" baseline="0" dirty="0" smtClean="0"/>
              <a:t> </a:t>
            </a:r>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a:t>
            </a:r>
            <a:r>
              <a:rPr lang="en-US" baseline="0" dirty="0" err="1" smtClean="0"/>
              <a:t>thiếu</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được</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tin </a:t>
            </a:r>
            <a:r>
              <a:rPr lang="en-US" baseline="0" dirty="0" err="1" smtClean="0"/>
              <a:t>cậy</a:t>
            </a:r>
            <a:r>
              <a:rPr lang="en-US" baseline="0" dirty="0" smtClean="0"/>
              <a:t> </a:t>
            </a:r>
            <a:r>
              <a:rPr lang="en-US" baseline="0" dirty="0" err="1" smtClean="0"/>
              <a:t>của</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đồ</a:t>
            </a:r>
            <a:r>
              <a:rPr lang="en-US" baseline="0" dirty="0" smtClean="0"/>
              <a:t> </a:t>
            </a:r>
            <a:r>
              <a:rPr lang="en-US" baseline="0" dirty="0" err="1" smtClean="0"/>
              <a:t>án</a:t>
            </a:r>
            <a:r>
              <a:rPr lang="en-US" baseline="0" dirty="0" smtClean="0"/>
              <a:t>, song </a:t>
            </a:r>
            <a:r>
              <a:rPr lang="en-US" baseline="0" dirty="0" err="1" smtClean="0"/>
              <a:t>song</a:t>
            </a:r>
            <a:r>
              <a:rPr lang="en-US" baseline="0" dirty="0" smtClean="0"/>
              <a:t> </a:t>
            </a:r>
            <a:r>
              <a:rPr lang="en-US" baseline="0" dirty="0" err="1" smtClean="0"/>
              <a:t>với</a:t>
            </a:r>
            <a:r>
              <a:rPr lang="en-US" baseline="0" dirty="0" smtClean="0"/>
              <a:t> </a:t>
            </a:r>
            <a:r>
              <a:rPr lang="en-US" baseline="0" dirty="0" err="1" smtClean="0"/>
              <a:t>việc</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thì</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testcase</a:t>
            </a:r>
            <a:r>
              <a:rPr lang="en-US" baseline="0" dirty="0" smtClean="0"/>
              <a:t> </a:t>
            </a:r>
            <a:r>
              <a:rPr lang="en-US" baseline="0" dirty="0" err="1" smtClean="0"/>
              <a:t>đi</a:t>
            </a:r>
            <a:r>
              <a:rPr lang="en-US" baseline="0" dirty="0" smtClean="0"/>
              <a:t> </a:t>
            </a:r>
            <a:r>
              <a:rPr lang="en-US" baseline="0" dirty="0" err="1" smtClean="0"/>
              <a:t>kèm</a:t>
            </a:r>
            <a:r>
              <a:rPr lang="en-US" baseline="0" dirty="0" smtClean="0"/>
              <a:t> </a:t>
            </a:r>
            <a:r>
              <a:rPr lang="en-US" baseline="0" dirty="0" err="1" smtClean="0"/>
              <a:t>để</a:t>
            </a:r>
            <a:r>
              <a:rPr lang="en-US" baseline="0" dirty="0" smtClean="0"/>
              <a:t> </a:t>
            </a:r>
            <a:r>
              <a:rPr lang="en-US" baseline="0" dirty="0" err="1" smtClean="0"/>
              <a:t>kịp</a:t>
            </a:r>
            <a:r>
              <a:rPr lang="en-US" baseline="0" dirty="0" smtClean="0"/>
              <a:t> </a:t>
            </a:r>
            <a:r>
              <a:rPr lang="en-US" baseline="0" dirty="0" err="1" smtClean="0"/>
              <a:t>thời</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và</a:t>
            </a:r>
            <a:r>
              <a:rPr lang="en-US" baseline="0" dirty="0" smtClean="0"/>
              <a:t> </a:t>
            </a:r>
            <a:r>
              <a:rPr lang="en-US" baseline="0" dirty="0" err="1" smtClean="0"/>
              <a:t>sữa</a:t>
            </a:r>
            <a:r>
              <a:rPr lang="en-US" baseline="0" dirty="0" smtClean="0"/>
              <a:t> </a:t>
            </a:r>
            <a:r>
              <a:rPr lang="en-US" baseline="0" dirty="0" err="1" smtClean="0"/>
              <a:t>chữa</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hoàn</a:t>
            </a:r>
            <a:r>
              <a:rPr lang="en-US" baseline="0" dirty="0" smtClean="0"/>
              <a:t> </a:t>
            </a:r>
            <a:r>
              <a:rPr lang="en-US" baseline="0" dirty="0" err="1" smtClean="0"/>
              <a:t>thiện</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những</a:t>
            </a:r>
            <a:r>
              <a:rPr lang="en-US" baseline="0" dirty="0" smtClean="0"/>
              <a:t> </a:t>
            </a:r>
            <a:r>
              <a:rPr lang="en-US" baseline="0" dirty="0" err="1" smtClean="0"/>
              <a:t>testcase</a:t>
            </a:r>
            <a:r>
              <a:rPr lang="en-US" baseline="0" dirty="0" smtClean="0"/>
              <a:t> </a:t>
            </a:r>
            <a:r>
              <a:rPr lang="en-US" baseline="0" dirty="0" err="1" smtClean="0"/>
              <a:t>đặc</a:t>
            </a:r>
            <a:r>
              <a:rPr lang="en-US" baseline="0" dirty="0" smtClean="0"/>
              <a:t> </a:t>
            </a:r>
            <a:r>
              <a:rPr lang="en-US" baseline="0" dirty="0" err="1" smtClean="0"/>
              <a:t>biệt</a:t>
            </a:r>
            <a:r>
              <a:rPr lang="en-US" baseline="0" dirty="0" smtClean="0"/>
              <a:t> </a:t>
            </a:r>
            <a:r>
              <a:rPr lang="en-US" baseline="0" dirty="0" err="1" smtClean="0"/>
              <a:t>được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tổng</a:t>
            </a:r>
            <a:r>
              <a:rPr lang="en-US" baseline="0" dirty="0" smtClean="0"/>
              <a:t> </a:t>
            </a:r>
            <a:r>
              <a:rPr lang="en-US" baseline="0" dirty="0" err="1" smtClean="0"/>
              <a:t>hợp</a:t>
            </a:r>
            <a:r>
              <a:rPr lang="en-US" baseline="0" dirty="0" smtClean="0"/>
              <a:t> </a:t>
            </a:r>
            <a:r>
              <a:rPr lang="en-US" baseline="0" dirty="0" err="1" smtClean="0"/>
              <a:t>lại</a:t>
            </a:r>
            <a:r>
              <a:rPr lang="en-US" baseline="0" dirty="0" smtClean="0"/>
              <a:t>. Ở </a:t>
            </a:r>
            <a:r>
              <a:rPr lang="en-US" baseline="0" dirty="0" err="1" smtClean="0"/>
              <a:t>testcase</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test </a:t>
            </a:r>
            <a:r>
              <a:rPr lang="en-US" baseline="0" dirty="0" err="1" smtClean="0"/>
              <a:t>với</a:t>
            </a:r>
            <a:r>
              <a:rPr lang="en-US" baseline="0" dirty="0" smtClean="0"/>
              <a:t> method </a:t>
            </a:r>
            <a:r>
              <a:rPr lang="en-US" baseline="0" dirty="0" err="1" smtClean="0"/>
              <a:t>quan</a:t>
            </a:r>
            <a:r>
              <a:rPr lang="en-US" baseline="0" dirty="0" smtClean="0"/>
              <a:t> </a:t>
            </a:r>
            <a:r>
              <a:rPr lang="en-US" baseline="0" dirty="0" err="1" smtClean="0"/>
              <a:t>trọng</a:t>
            </a:r>
            <a:r>
              <a:rPr lang="en-US" baseline="0" dirty="0" smtClean="0"/>
              <a:t> </a:t>
            </a:r>
            <a:r>
              <a:rPr lang="en-US" baseline="0" dirty="0" err="1" smtClean="0"/>
              <a:t>nhất</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diện</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bỏ</a:t>
            </a:r>
            <a:r>
              <a:rPr lang="en-US" baseline="0" dirty="0" smtClean="0"/>
              <a:t> </a:t>
            </a:r>
            <a:r>
              <a:rPr lang="en-US" baseline="0" dirty="0" err="1" smtClean="0"/>
              <a:t>từng</a:t>
            </a:r>
            <a:r>
              <a:rPr lang="en-US" baseline="0" dirty="0" smtClean="0"/>
              <a:t> </a:t>
            </a:r>
            <a:r>
              <a:rPr lang="en-US" baseline="0" dirty="0" err="1" smtClean="0"/>
              <a:t>viên</a:t>
            </a:r>
            <a:r>
              <a:rPr lang="en-US" baseline="0" dirty="0" smtClean="0"/>
              <a:t> bi </a:t>
            </a:r>
            <a:r>
              <a:rPr lang="en-US" baseline="0" dirty="0" err="1" smtClean="0"/>
              <a:t>vào</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và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mong</a:t>
            </a:r>
            <a:r>
              <a:rPr lang="en-US" baseline="0" dirty="0" smtClean="0"/>
              <a:t> </a:t>
            </a:r>
            <a:r>
              <a:rPr lang="en-US" baseline="0" dirty="0" err="1" smtClean="0"/>
              <a:t>đợi</a:t>
            </a:r>
            <a:r>
              <a:rPr lang="en-US" baseline="0" dirty="0" smtClean="0"/>
              <a:t> </a:t>
            </a:r>
            <a:r>
              <a:rPr lang="en-US" baseline="0" dirty="0" err="1" smtClean="0"/>
              <a:t>là</a:t>
            </a:r>
            <a:r>
              <a:rPr lang="en-US" baseline="0" dirty="0" smtClean="0"/>
              <a:t> </a:t>
            </a:r>
            <a:r>
              <a:rPr lang="en-US" baseline="0" dirty="0" err="1" smtClean="0"/>
              <a:t>viên</a:t>
            </a:r>
            <a:r>
              <a:rPr lang="en-US" baseline="0" dirty="0" smtClean="0"/>
              <a:t> bi </a:t>
            </a:r>
            <a:r>
              <a:rPr lang="en-US" baseline="0" dirty="0" err="1" smtClean="0"/>
              <a:t>sẽ</a:t>
            </a:r>
            <a:r>
              <a:rPr lang="en-US" baseline="0" dirty="0" smtClean="0"/>
              <a:t> </a:t>
            </a:r>
            <a:r>
              <a:rPr lang="en-US" baseline="0" dirty="0" err="1" smtClean="0"/>
              <a:t>vào</a:t>
            </a:r>
            <a:r>
              <a:rPr lang="en-US" baseline="0" dirty="0" smtClean="0"/>
              <a:t> </a:t>
            </a:r>
            <a:r>
              <a:rPr lang="en-US" baseline="0" dirty="0" err="1" smtClean="0"/>
              <a:t>đúng</a:t>
            </a:r>
            <a:r>
              <a:rPr lang="en-US" baseline="0" dirty="0" smtClean="0"/>
              <a:t> </a:t>
            </a:r>
            <a:r>
              <a:rPr lang="en-US" baseline="0" dirty="0" err="1" smtClean="0"/>
              <a:t>kho</a:t>
            </a:r>
            <a:r>
              <a:rPr lang="en-US" baseline="0" dirty="0" smtClean="0"/>
              <a:t> </a:t>
            </a:r>
            <a:r>
              <a:rPr lang="en-US" baseline="0" dirty="0" err="1" smtClean="0"/>
              <a:t>chứa</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 </a:t>
            </a:r>
            <a:r>
              <a:rPr lang="en-US" baseline="0" dirty="0" err="1" smtClean="0"/>
              <a:t>và</a:t>
            </a:r>
            <a:r>
              <a:rPr lang="en-US" baseline="0" dirty="0" smtClean="0"/>
              <a:t> </a:t>
            </a:r>
            <a:r>
              <a:rPr lang="en-US" baseline="0" dirty="0" err="1" smtClean="0"/>
              <a:t>được</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vào</a:t>
            </a:r>
            <a:r>
              <a:rPr lang="en-US" baseline="0" dirty="0" smtClean="0"/>
              <a:t> </a:t>
            </a:r>
            <a:r>
              <a:rPr lang="en-US" baseline="0" dirty="0" err="1" smtClean="0"/>
              <a:t>csdl</a:t>
            </a:r>
            <a:r>
              <a:rPr lang="en-US" baseline="0" dirty="0" smtClean="0"/>
              <a:t>. </a:t>
            </a:r>
            <a:r>
              <a:rPr lang="en-US" baseline="0" dirty="0" err="1" smtClean="0"/>
              <a:t>Sau</a:t>
            </a:r>
            <a:r>
              <a:rPr lang="en-US" baseline="0" dirty="0" smtClean="0"/>
              <a:t> 500 </a:t>
            </a:r>
            <a:r>
              <a:rPr lang="en-US" baseline="0" dirty="0" err="1" smtClean="0"/>
              <a:t>lần</a:t>
            </a:r>
            <a:r>
              <a:rPr lang="en-US" baseline="0" dirty="0" smtClean="0"/>
              <a:t> test </a:t>
            </a:r>
            <a:r>
              <a:rPr lang="en-US" baseline="0" dirty="0" err="1" smtClean="0"/>
              <a:t>với</a:t>
            </a:r>
            <a:r>
              <a:rPr lang="en-US" baseline="0" dirty="0" smtClean="0"/>
              <a:t> 100 </a:t>
            </a:r>
            <a:r>
              <a:rPr lang="en-US" baseline="0" dirty="0" err="1" smtClean="0"/>
              <a:t>lần</a:t>
            </a:r>
            <a:r>
              <a:rPr lang="en-US" baseline="0" dirty="0" smtClean="0"/>
              <a:t> test </a:t>
            </a:r>
            <a:r>
              <a:rPr lang="en-US" baseline="0" dirty="0" err="1" smtClean="0"/>
              <a:t>trên</a:t>
            </a:r>
            <a:r>
              <a:rPr lang="en-US" baseline="0" dirty="0" smtClean="0"/>
              <a:t> </a:t>
            </a:r>
            <a:r>
              <a:rPr lang="en-US" baseline="0" dirty="0" err="1" smtClean="0"/>
              <a:t>mỗi</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485 </a:t>
            </a:r>
            <a:r>
              <a:rPr lang="en-US" baseline="0" dirty="0" err="1" smtClean="0"/>
              <a:t>lần</a:t>
            </a:r>
            <a:r>
              <a:rPr lang="en-US" baseline="0" dirty="0" smtClean="0"/>
              <a:t> pass </a:t>
            </a:r>
            <a:r>
              <a:rPr lang="en-US" baseline="0" dirty="0" err="1" smtClean="0"/>
              <a:t>và</a:t>
            </a:r>
            <a:r>
              <a:rPr lang="en-US" baseline="0" dirty="0" smtClean="0"/>
              <a:t> 15 </a:t>
            </a:r>
            <a:r>
              <a:rPr lang="en-US" baseline="0" dirty="0" err="1" smtClean="0"/>
              <a:t>lần</a:t>
            </a:r>
            <a:r>
              <a:rPr lang="en-US" baseline="0" dirty="0" smtClean="0"/>
              <a:t> fail </a:t>
            </a:r>
            <a:r>
              <a:rPr lang="en-US" baseline="0" dirty="0" err="1" smtClean="0"/>
              <a:t>chiếm</a:t>
            </a:r>
            <a:r>
              <a:rPr lang="en-US" baseline="0" dirty="0" smtClean="0"/>
              <a:t>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thành</a:t>
            </a:r>
            <a:r>
              <a:rPr lang="en-US" baseline="0" dirty="0" smtClean="0"/>
              <a:t> </a:t>
            </a:r>
            <a:r>
              <a:rPr lang="en-US" baseline="0" dirty="0" err="1" smtClean="0"/>
              <a:t>công</a:t>
            </a:r>
            <a:r>
              <a:rPr lang="en-US" baseline="0" dirty="0" smtClean="0"/>
              <a:t> </a:t>
            </a:r>
            <a:r>
              <a:rPr lang="en-US" baseline="0" dirty="0" err="1" smtClean="0"/>
              <a:t>là</a:t>
            </a:r>
            <a:r>
              <a:rPr lang="en-US" baseline="0" dirty="0" smtClean="0"/>
              <a:t> 97%. </a:t>
            </a:r>
            <a:r>
              <a:rPr lang="en-US" baseline="0" dirty="0" err="1" smtClean="0"/>
              <a:t>Các</a:t>
            </a:r>
            <a:r>
              <a:rPr lang="en-US" baseline="0" dirty="0" smtClean="0"/>
              <a:t> </a:t>
            </a:r>
            <a:r>
              <a:rPr lang="en-US" baseline="0" dirty="0" err="1" smtClean="0"/>
              <a:t>lần</a:t>
            </a:r>
            <a:r>
              <a:rPr lang="en-US" baseline="0" dirty="0" smtClean="0"/>
              <a:t> fail </a:t>
            </a:r>
            <a:r>
              <a:rPr lang="en-US" baseline="0" dirty="0" err="1" smtClean="0"/>
              <a:t>đa</a:t>
            </a:r>
            <a:r>
              <a:rPr lang="en-US" baseline="0" dirty="0" smtClean="0"/>
              <a:t> </a:t>
            </a:r>
            <a:r>
              <a:rPr lang="en-US" baseline="0" dirty="0" err="1" smtClean="0"/>
              <a:t>số</a:t>
            </a:r>
            <a:r>
              <a:rPr lang="en-US" baseline="0" dirty="0" smtClean="0"/>
              <a:t> </a:t>
            </a:r>
            <a:r>
              <a:rPr lang="en-US" baseline="0" dirty="0" err="1" smtClean="0"/>
              <a:t>nằm</a:t>
            </a:r>
            <a:r>
              <a:rPr lang="en-US" baseline="0" dirty="0" smtClean="0"/>
              <a:t> ở </a:t>
            </a:r>
            <a:r>
              <a:rPr lang="en-US" baseline="0" dirty="0" err="1" smtClean="0"/>
              <a:t>các</a:t>
            </a:r>
            <a:r>
              <a:rPr lang="en-US" baseline="0" dirty="0" smtClean="0"/>
              <a:t> bi </a:t>
            </a:r>
            <a:r>
              <a:rPr lang="en-US" baseline="0" dirty="0" err="1" smtClean="0"/>
              <a:t>màu</a:t>
            </a:r>
            <a:r>
              <a:rPr lang="en-US" baseline="0" dirty="0" smtClean="0"/>
              <a:t> </a:t>
            </a:r>
            <a:r>
              <a:rPr lang="en-US" baseline="0" dirty="0" err="1" smtClean="0"/>
              <a:t>đỏ</a:t>
            </a:r>
            <a:r>
              <a:rPr lang="en-US" baseline="0" dirty="0" smtClean="0"/>
              <a:t> </a:t>
            </a:r>
            <a:r>
              <a:rPr lang="en-US" baseline="0" dirty="0" err="1" smtClean="0"/>
              <a:t>và</a:t>
            </a:r>
            <a:r>
              <a:rPr lang="en-US" baseline="0" dirty="0" smtClean="0"/>
              <a:t> </a:t>
            </a:r>
            <a:r>
              <a:rPr lang="en-US" baseline="0" dirty="0" err="1" smtClean="0"/>
              <a:t>hồng</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sẽ</a:t>
            </a:r>
            <a:r>
              <a:rPr lang="en-US" baseline="0" dirty="0" smtClean="0"/>
              <a:t> test </a:t>
            </a:r>
            <a:r>
              <a:rPr lang="en-US" baseline="0" dirty="0" err="1" smtClean="0"/>
              <a:t>khả</a:t>
            </a:r>
            <a:r>
              <a:rPr lang="en-US" baseline="0" dirty="0" smtClean="0"/>
              <a:t> </a:t>
            </a:r>
            <a:r>
              <a:rPr lang="en-US" baseline="0" dirty="0" err="1" smtClean="0"/>
              <a:t>năng</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khi</a:t>
            </a:r>
            <a:r>
              <a:rPr lang="en-US" baseline="0" dirty="0" smtClean="0"/>
              <a:t> </a:t>
            </a:r>
            <a:r>
              <a:rPr lang="en-US" baseline="0" dirty="0" err="1" smtClean="0"/>
              <a:t>vượt</a:t>
            </a:r>
            <a:r>
              <a:rPr lang="en-US" baseline="0" dirty="0" smtClean="0"/>
              <a:t> </a:t>
            </a:r>
            <a:r>
              <a:rPr lang="en-US" baseline="0" dirty="0" err="1" smtClean="0"/>
              <a:t>quá</a:t>
            </a:r>
            <a:r>
              <a:rPr lang="en-US" baseline="0" dirty="0" smtClean="0"/>
              <a:t> </a:t>
            </a:r>
            <a:r>
              <a:rPr lang="en-US" baseline="0" dirty="0" err="1" smtClean="0"/>
              <a:t>số</a:t>
            </a:r>
            <a:r>
              <a:rPr lang="en-US" baseline="0" dirty="0" smtClean="0"/>
              <a:t> bi </a:t>
            </a:r>
            <a:r>
              <a:rPr lang="en-US" baseline="0" dirty="0" err="1" smtClean="0"/>
              <a:t>giới</a:t>
            </a:r>
            <a:r>
              <a:rPr lang="en-US" baseline="0" dirty="0" smtClean="0"/>
              <a:t> </a:t>
            </a:r>
            <a:r>
              <a:rPr lang="en-US" baseline="0" dirty="0" err="1" smtClean="0"/>
              <a:t>hạn</a:t>
            </a:r>
            <a:r>
              <a:rPr lang="en-US" baseline="0" dirty="0" smtClean="0"/>
              <a:t> </a:t>
            </a:r>
            <a:r>
              <a:rPr lang="en-US" baseline="0" dirty="0" err="1" smtClean="0"/>
              <a:t>của</a:t>
            </a:r>
            <a:r>
              <a:rPr lang="en-US" baseline="0" dirty="0" smtClean="0"/>
              <a:t> </a:t>
            </a:r>
            <a:r>
              <a:rPr lang="en-US" baseline="0" dirty="0" err="1" smtClean="0"/>
              <a:t>kho</a:t>
            </a:r>
            <a:r>
              <a:rPr lang="en-US" baseline="0" dirty="0" smtClean="0"/>
              <a:t> </a:t>
            </a:r>
            <a:r>
              <a:rPr lang="en-US" baseline="0" dirty="0" err="1" smtClean="0"/>
              <a:t>chứa</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bỏ</a:t>
            </a:r>
            <a:r>
              <a:rPr lang="en-US" baseline="0" dirty="0" smtClean="0"/>
              <a:t> 10 </a:t>
            </a:r>
            <a:r>
              <a:rPr lang="en-US" baseline="0" dirty="0" err="1" smtClean="0"/>
              <a:t>viên</a:t>
            </a:r>
            <a:r>
              <a:rPr lang="en-US" baseline="0" dirty="0" smtClean="0"/>
              <a:t> bi </a:t>
            </a:r>
            <a:r>
              <a:rPr lang="en-US" baseline="0" dirty="0" err="1" smtClean="0"/>
              <a:t>cùng</a:t>
            </a:r>
            <a:r>
              <a:rPr lang="en-US" baseline="0" dirty="0" smtClean="0"/>
              <a:t> </a:t>
            </a:r>
            <a:r>
              <a:rPr lang="en-US" baseline="0" dirty="0" err="1" smtClean="0"/>
              <a:t>màu</a:t>
            </a:r>
            <a:r>
              <a:rPr lang="en-US" baseline="0" dirty="0" smtClean="0"/>
              <a:t> </a:t>
            </a:r>
            <a:r>
              <a:rPr lang="en-US" baseline="0" dirty="0" err="1" smtClean="0"/>
              <a:t>vào</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 </a:t>
            </a:r>
            <a:r>
              <a:rPr lang="en-US" baseline="0" dirty="0" err="1" smtClean="0"/>
              <a:t>lần</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mong</a:t>
            </a:r>
            <a:r>
              <a:rPr lang="en-US" baseline="0" dirty="0" smtClean="0"/>
              <a:t> </a:t>
            </a:r>
            <a:r>
              <a:rPr lang="en-US" baseline="0" dirty="0" err="1" smtClean="0"/>
              <a:t>đợi</a:t>
            </a:r>
            <a:r>
              <a:rPr lang="en-US" baseline="0" dirty="0" smtClean="0"/>
              <a:t> </a:t>
            </a:r>
            <a:r>
              <a:rPr lang="en-US" baseline="0" dirty="0" err="1" smtClean="0"/>
              <a:t>là</a:t>
            </a:r>
            <a:r>
              <a:rPr lang="en-US" baseline="0" dirty="0" smtClean="0"/>
              <a:t> </a:t>
            </a:r>
            <a:r>
              <a:rPr lang="en-US" baseline="0" dirty="0" err="1" smtClean="0"/>
              <a:t>có</a:t>
            </a:r>
            <a:r>
              <a:rPr lang="en-US" baseline="0" dirty="0" smtClean="0"/>
              <a:t> 9 bi </a:t>
            </a:r>
            <a:r>
              <a:rPr lang="en-US" baseline="0" dirty="0" err="1" smtClean="0"/>
              <a:t>vào</a:t>
            </a:r>
            <a:r>
              <a:rPr lang="en-US" baseline="0" dirty="0" smtClean="0"/>
              <a:t> </a:t>
            </a:r>
            <a:r>
              <a:rPr lang="en-US" baseline="0" dirty="0" err="1" smtClean="0"/>
              <a:t>đúng</a:t>
            </a:r>
            <a:r>
              <a:rPr lang="en-US" baseline="0" dirty="0" smtClean="0"/>
              <a:t> </a:t>
            </a:r>
            <a:r>
              <a:rPr lang="en-US" baseline="0" dirty="0" err="1" smtClean="0"/>
              <a:t>kho</a:t>
            </a:r>
            <a:r>
              <a:rPr lang="en-US" baseline="0" dirty="0" smtClean="0"/>
              <a:t> </a:t>
            </a:r>
            <a:r>
              <a:rPr lang="en-US" baseline="0" dirty="0" err="1" smtClean="0"/>
              <a:t>chứa</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 </a:t>
            </a:r>
            <a:r>
              <a:rPr lang="en-US" baseline="0" dirty="0" err="1" smtClean="0"/>
              <a:t>và</a:t>
            </a:r>
            <a:r>
              <a:rPr lang="en-US" baseline="0" dirty="0" smtClean="0"/>
              <a:t> 1 bi </a:t>
            </a:r>
            <a:r>
              <a:rPr lang="en-US" baseline="0" dirty="0" err="1" smtClean="0"/>
              <a:t>sẽ</a:t>
            </a:r>
            <a:r>
              <a:rPr lang="en-US" baseline="0" dirty="0" smtClean="0"/>
              <a:t> </a:t>
            </a:r>
            <a:r>
              <a:rPr lang="en-US" baseline="0" dirty="0" err="1" smtClean="0"/>
              <a:t>rơi</a:t>
            </a:r>
            <a:r>
              <a:rPr lang="en-US" baseline="0" dirty="0" smtClean="0"/>
              <a:t> </a:t>
            </a:r>
            <a:r>
              <a:rPr lang="en-US" baseline="0" dirty="0" err="1" smtClean="0"/>
              <a:t>vào</a:t>
            </a:r>
            <a:r>
              <a:rPr lang="en-US" baseline="0" dirty="0" smtClean="0"/>
              <a:t> </a:t>
            </a:r>
            <a:r>
              <a:rPr lang="en-US" baseline="0" dirty="0" err="1" smtClean="0"/>
              <a:t>kho</a:t>
            </a:r>
            <a:r>
              <a:rPr lang="en-US" baseline="0" dirty="0" smtClean="0"/>
              <a:t> </a:t>
            </a:r>
            <a:r>
              <a:rPr lang="en-US" baseline="0" dirty="0" err="1" smtClean="0"/>
              <a:t>chứa</a:t>
            </a:r>
            <a:r>
              <a:rPr lang="en-US" baseline="0" dirty="0" smtClean="0"/>
              <a:t> </a:t>
            </a:r>
            <a:r>
              <a:rPr lang="en-US" baseline="0" dirty="0" err="1" smtClean="0"/>
              <a:t>tạm</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vào</a:t>
            </a:r>
            <a:r>
              <a:rPr lang="en-US" baseline="0" dirty="0" smtClean="0"/>
              <a:t> </a:t>
            </a:r>
            <a:r>
              <a:rPr lang="en-US" baseline="0" dirty="0" err="1" smtClean="0"/>
              <a:t>csdl</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10 </a:t>
            </a:r>
            <a:r>
              <a:rPr lang="en-US" baseline="0" dirty="0" err="1" smtClean="0"/>
              <a:t>lần</a:t>
            </a:r>
            <a:r>
              <a:rPr lang="en-US" baseline="0" dirty="0" smtClean="0"/>
              <a:t> </a:t>
            </a:r>
            <a:r>
              <a:rPr lang="en-US" baseline="0" dirty="0" err="1" smtClean="0"/>
              <a:t>với</a:t>
            </a:r>
            <a:r>
              <a:rPr lang="en-US" baseline="0" dirty="0" smtClean="0"/>
              <a:t> 2 </a:t>
            </a:r>
            <a:r>
              <a:rPr lang="en-US" baseline="0" dirty="0" err="1" smtClean="0"/>
              <a:t>lần</a:t>
            </a:r>
            <a:r>
              <a:rPr lang="en-US" baseline="0" dirty="0" smtClean="0"/>
              <a:t> </a:t>
            </a:r>
            <a:r>
              <a:rPr lang="en-US" baseline="0" dirty="0" err="1" smtClean="0"/>
              <a:t>trên</a:t>
            </a:r>
            <a:r>
              <a:rPr lang="en-US" baseline="0" dirty="0" smtClean="0"/>
              <a:t> </a:t>
            </a:r>
            <a:r>
              <a:rPr lang="en-US" baseline="0" dirty="0" err="1" smtClean="0"/>
              <a:t>mỗi</a:t>
            </a:r>
            <a:r>
              <a:rPr lang="en-US" baseline="0" dirty="0" smtClean="0"/>
              <a:t> </a:t>
            </a:r>
            <a:r>
              <a:rPr lang="en-US" baseline="0" dirty="0" err="1" smtClean="0"/>
              <a:t>loại</a:t>
            </a:r>
            <a:r>
              <a:rPr lang="en-US" baseline="0" dirty="0" smtClean="0"/>
              <a:t> </a:t>
            </a:r>
            <a:r>
              <a:rPr lang="en-US" baseline="0" dirty="0" err="1" smtClean="0"/>
              <a:t>màu</a:t>
            </a:r>
            <a:r>
              <a:rPr lang="en-US" baseline="0" dirty="0" smtClean="0"/>
              <a:t> </a:t>
            </a:r>
            <a:r>
              <a:rPr lang="en-US" baseline="0" dirty="0" err="1" smtClean="0"/>
              <a:t>và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thu</a:t>
            </a:r>
            <a:r>
              <a:rPr lang="en-US" baseline="0" dirty="0" smtClean="0"/>
              <a:t> </a:t>
            </a:r>
            <a:r>
              <a:rPr lang="en-US" baseline="0" dirty="0" err="1" smtClean="0"/>
              <a:t>được</a:t>
            </a:r>
            <a:r>
              <a:rPr lang="en-US" baseline="0" dirty="0" smtClean="0"/>
              <a:t> </a:t>
            </a:r>
            <a:r>
              <a:rPr lang="en-US" baseline="0" dirty="0" err="1" smtClean="0"/>
              <a:t>là</a:t>
            </a:r>
            <a:r>
              <a:rPr lang="en-US" baseline="0" dirty="0" smtClean="0"/>
              <a:t> 10 </a:t>
            </a:r>
            <a:r>
              <a:rPr lang="en-US" baseline="0" dirty="0" err="1" smtClean="0"/>
              <a:t>lần</a:t>
            </a:r>
            <a:r>
              <a:rPr lang="en-US" baseline="0" dirty="0" smtClean="0"/>
              <a:t> pass </a:t>
            </a:r>
            <a:r>
              <a:rPr lang="en-US" baseline="0" dirty="0" err="1" smtClean="0"/>
              <a:t>với</a:t>
            </a:r>
            <a:r>
              <a:rPr lang="en-US" baseline="0" dirty="0" smtClean="0"/>
              <a:t> 0 </a:t>
            </a:r>
            <a:r>
              <a:rPr lang="en-US" baseline="0" dirty="0" err="1" smtClean="0"/>
              <a:t>lần</a:t>
            </a:r>
            <a:r>
              <a:rPr lang="en-US" baseline="0" dirty="0" smtClean="0"/>
              <a:t> fail.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thành</a:t>
            </a:r>
            <a:r>
              <a:rPr lang="en-US" baseline="0" dirty="0" smtClean="0"/>
              <a:t> </a:t>
            </a:r>
            <a:r>
              <a:rPr lang="en-US" baseline="0" dirty="0" err="1" smtClean="0"/>
              <a:t>công</a:t>
            </a:r>
            <a:r>
              <a:rPr lang="en-US" baseline="0" dirty="0" smtClean="0"/>
              <a:t> </a:t>
            </a:r>
            <a:r>
              <a:rPr lang="en-US" baseline="0" dirty="0" err="1" smtClean="0"/>
              <a:t>là</a:t>
            </a:r>
            <a:r>
              <a:rPr lang="en-US" baseline="0" dirty="0" smtClean="0"/>
              <a:t> 100%.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đã</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a:t>
            </a:r>
            <a:r>
              <a:rPr lang="en-US" baseline="0" dirty="0" err="1" smtClean="0"/>
              <a:t>được</a:t>
            </a:r>
            <a:r>
              <a:rPr lang="en-US" baseline="0" dirty="0" smtClean="0"/>
              <a:t> </a:t>
            </a:r>
            <a:r>
              <a:rPr lang="en-US" baseline="0" dirty="0" err="1" smtClean="0"/>
              <a:t>nhu</a:t>
            </a:r>
            <a:r>
              <a:rPr lang="en-US" baseline="0" dirty="0" smtClean="0"/>
              <a:t> </a:t>
            </a:r>
            <a:r>
              <a:rPr lang="en-US" baseline="0" dirty="0" err="1" smtClean="0"/>
              <a:t>cầu</a:t>
            </a:r>
            <a:r>
              <a:rPr lang="en-US" baseline="0" dirty="0" smtClean="0"/>
              <a:t> </a:t>
            </a:r>
            <a:r>
              <a:rPr lang="en-US" baseline="0" dirty="0" err="1" smtClean="0"/>
              <a:t>lọc</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thử</a:t>
            </a:r>
            <a:r>
              <a:rPr lang="en-US" baseline="0" dirty="0" smtClean="0"/>
              <a:t> </a:t>
            </a:r>
            <a:r>
              <a:rPr lang="en-US" baseline="0" dirty="0" err="1" smtClean="0"/>
              <a:t>nghiệm</a:t>
            </a:r>
            <a:r>
              <a:rPr lang="en-US" baseline="0" dirty="0" smtClean="0"/>
              <a:t> </a:t>
            </a:r>
            <a:r>
              <a:rPr lang="en-US" baseline="0" dirty="0" err="1" smtClean="0"/>
              <a:t>nhận</a:t>
            </a:r>
            <a:r>
              <a:rPr lang="en-US" baseline="0" dirty="0" smtClean="0"/>
              <a:t> </a:t>
            </a:r>
            <a:r>
              <a:rPr lang="en-US" baseline="0" dirty="0" err="1" smtClean="0"/>
              <a:t>diện</a:t>
            </a:r>
            <a:r>
              <a:rPr lang="en-US" baseline="0" dirty="0" smtClean="0"/>
              <a:t> </a:t>
            </a:r>
            <a:r>
              <a:rPr lang="en-US" baseline="0" dirty="0" err="1" smtClean="0"/>
              <a:t>những</a:t>
            </a:r>
            <a:r>
              <a:rPr lang="en-US" baseline="0" dirty="0" smtClean="0"/>
              <a:t> </a:t>
            </a:r>
            <a:r>
              <a:rPr lang="en-US" baseline="0" dirty="0" err="1" smtClean="0"/>
              <a:t>viên</a:t>
            </a:r>
            <a:r>
              <a:rPr lang="en-US" baseline="0" dirty="0" smtClean="0"/>
              <a:t> bi </a:t>
            </a:r>
            <a:r>
              <a:rPr lang="en-US" baseline="0" dirty="0" err="1" smtClean="0"/>
              <a:t>biến</a:t>
            </a:r>
            <a:r>
              <a:rPr lang="en-US" baseline="0" dirty="0" smtClean="0"/>
              <a:t> </a:t>
            </a:r>
            <a:r>
              <a:rPr lang="en-US" baseline="0" dirty="0" err="1" smtClean="0"/>
              <a:t>dạng</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sẽ</a:t>
            </a:r>
            <a:r>
              <a:rPr lang="en-US" baseline="0" dirty="0" smtClean="0"/>
              <a:t> </a:t>
            </a:r>
            <a:r>
              <a:rPr lang="en-US" baseline="0" dirty="0" err="1" smtClean="0"/>
              <a:t>cho</a:t>
            </a:r>
            <a:r>
              <a:rPr lang="en-US" baseline="0" dirty="0" smtClean="0"/>
              <a:t> </a:t>
            </a:r>
            <a:r>
              <a:rPr lang="en-US" baseline="0" dirty="0" err="1" smtClean="0"/>
              <a:t>vào</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 </a:t>
            </a:r>
            <a:r>
              <a:rPr lang="en-US" baseline="0" dirty="0" err="1" smtClean="0"/>
              <a:t>viên</a:t>
            </a:r>
            <a:r>
              <a:rPr lang="en-US" baseline="0" dirty="0" smtClean="0"/>
              <a:t> bi </a:t>
            </a:r>
            <a:r>
              <a:rPr lang="en-US" baseline="0" dirty="0" err="1" smtClean="0"/>
              <a:t>với</a:t>
            </a:r>
            <a:r>
              <a:rPr lang="en-US" baseline="0" dirty="0" smtClean="0"/>
              <a:t> 50% </a:t>
            </a:r>
            <a:r>
              <a:rPr lang="en-US" baseline="0" dirty="0" err="1" smtClean="0"/>
              <a:t>bề</a:t>
            </a:r>
            <a:r>
              <a:rPr lang="en-US" baseline="0" dirty="0" smtClean="0"/>
              <a:t> </a:t>
            </a:r>
            <a:r>
              <a:rPr lang="en-US" baseline="0" dirty="0" err="1" smtClean="0"/>
              <a:t>mặt</a:t>
            </a:r>
            <a:r>
              <a:rPr lang="en-US" baseline="0" dirty="0" smtClean="0"/>
              <a:t> </a:t>
            </a:r>
            <a:r>
              <a:rPr lang="en-US" baseline="0" dirty="0" err="1" smtClean="0"/>
              <a:t>được</a:t>
            </a:r>
            <a:r>
              <a:rPr lang="en-US" baseline="0" dirty="0" smtClean="0"/>
              <a:t> </a:t>
            </a:r>
            <a:r>
              <a:rPr lang="en-US" baseline="0" dirty="0" err="1" smtClean="0"/>
              <a:t>bao</a:t>
            </a:r>
            <a:r>
              <a:rPr lang="en-US" baseline="0" dirty="0" smtClean="0"/>
              <a:t> </a:t>
            </a:r>
            <a:r>
              <a:rPr lang="en-US" baseline="0" dirty="0" err="1" smtClean="0"/>
              <a:t>phủ</a:t>
            </a:r>
            <a:r>
              <a:rPr lang="en-US" baseline="0" dirty="0" smtClean="0"/>
              <a:t> </a:t>
            </a:r>
            <a:r>
              <a:rPr lang="en-US" baseline="0" dirty="0" err="1" smtClean="0"/>
              <a:t>bởi</a:t>
            </a:r>
            <a:r>
              <a:rPr lang="en-US" baseline="0" dirty="0" smtClean="0"/>
              <a:t> </a:t>
            </a:r>
            <a:r>
              <a:rPr lang="en-US" baseline="0" dirty="0" err="1" smtClean="0"/>
              <a:t>băng</a:t>
            </a:r>
            <a:r>
              <a:rPr lang="en-US" baseline="0" dirty="0" smtClean="0"/>
              <a:t> </a:t>
            </a:r>
            <a:r>
              <a:rPr lang="en-US" baseline="0" dirty="0" err="1" smtClean="0"/>
              <a:t>keo</a:t>
            </a:r>
            <a:r>
              <a:rPr lang="en-US" baseline="0" dirty="0" smtClean="0"/>
              <a:t> </a:t>
            </a:r>
            <a:r>
              <a:rPr lang="en-US" baseline="0" dirty="0" err="1" smtClean="0"/>
              <a:t>đen</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mong</a:t>
            </a:r>
            <a:r>
              <a:rPr lang="en-US" baseline="0" dirty="0" smtClean="0"/>
              <a:t> </a:t>
            </a:r>
            <a:r>
              <a:rPr lang="en-US" baseline="0" dirty="0" err="1" smtClean="0"/>
              <a:t>đợi</a:t>
            </a:r>
            <a:r>
              <a:rPr lang="en-US" baseline="0" dirty="0" smtClean="0"/>
              <a:t> </a:t>
            </a:r>
            <a:r>
              <a:rPr lang="en-US" baseline="0" dirty="0" err="1" smtClean="0"/>
              <a:t>là</a:t>
            </a:r>
            <a:r>
              <a:rPr lang="en-US" baseline="0" dirty="0" smtClean="0"/>
              <a:t> </a:t>
            </a:r>
            <a:r>
              <a:rPr lang="en-US" baseline="0" dirty="0" err="1" smtClean="0"/>
              <a:t>viên</a:t>
            </a:r>
            <a:r>
              <a:rPr lang="en-US" baseline="0" dirty="0" smtClean="0"/>
              <a:t> bi </a:t>
            </a:r>
            <a:r>
              <a:rPr lang="en-US" baseline="0" dirty="0" err="1" smtClean="0"/>
              <a:t>sẽ</a:t>
            </a:r>
            <a:r>
              <a:rPr lang="en-US" baseline="0" dirty="0" smtClean="0"/>
              <a:t> </a:t>
            </a:r>
            <a:r>
              <a:rPr lang="en-US" baseline="0" dirty="0" err="1" smtClean="0"/>
              <a:t>vào</a:t>
            </a:r>
            <a:r>
              <a:rPr lang="en-US" baseline="0" dirty="0" smtClean="0"/>
              <a:t> </a:t>
            </a:r>
            <a:r>
              <a:rPr lang="en-US" baseline="0" dirty="0" err="1" smtClean="0"/>
              <a:t>đúng</a:t>
            </a:r>
            <a:r>
              <a:rPr lang="en-US" baseline="0" dirty="0" smtClean="0"/>
              <a:t> </a:t>
            </a:r>
            <a:r>
              <a:rPr lang="en-US" baseline="0" dirty="0" err="1" smtClean="0"/>
              <a:t>kho</a:t>
            </a:r>
            <a:r>
              <a:rPr lang="en-US" baseline="0" dirty="0" smtClean="0"/>
              <a:t> </a:t>
            </a:r>
            <a:r>
              <a:rPr lang="en-US" baseline="0" dirty="0" err="1" smtClean="0"/>
              <a:t>chứa</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 </a:t>
            </a:r>
            <a:r>
              <a:rPr lang="en-US" baseline="0" dirty="0" err="1" smtClean="0"/>
              <a:t>và</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vào</a:t>
            </a:r>
            <a:r>
              <a:rPr lang="en-US" baseline="0" dirty="0" smtClean="0"/>
              <a:t> </a:t>
            </a:r>
            <a:r>
              <a:rPr lang="en-US" baseline="0" dirty="0" err="1" smtClean="0"/>
              <a:t>csdl</a:t>
            </a:r>
            <a:r>
              <a:rPr lang="en-US" baseline="0" dirty="0" smtClean="0"/>
              <a:t>. </a:t>
            </a:r>
            <a:r>
              <a:rPr lang="en-US" baseline="0" dirty="0" err="1" smtClean="0"/>
              <a:t>Sau</a:t>
            </a:r>
            <a:r>
              <a:rPr lang="en-US" baseline="0" dirty="0" smtClean="0"/>
              <a:t> 50 </a:t>
            </a:r>
            <a:r>
              <a:rPr lang="en-US" baseline="0" dirty="0" err="1" smtClean="0"/>
              <a:t>lần</a:t>
            </a:r>
            <a:r>
              <a:rPr lang="en-US" baseline="0" dirty="0" smtClean="0"/>
              <a:t> </a:t>
            </a:r>
            <a:r>
              <a:rPr lang="en-US" baseline="0" dirty="0" err="1" smtClean="0"/>
              <a:t>thử</a:t>
            </a:r>
            <a:r>
              <a:rPr lang="en-US" baseline="0" dirty="0" smtClean="0"/>
              <a:t> </a:t>
            </a:r>
            <a:r>
              <a:rPr lang="en-US" baseline="0" dirty="0" err="1" smtClean="0"/>
              <a:t>với</a:t>
            </a:r>
            <a:r>
              <a:rPr lang="en-US" baseline="0" dirty="0" smtClean="0"/>
              <a:t> 10 </a:t>
            </a:r>
            <a:r>
              <a:rPr lang="en-US" baseline="0" dirty="0" err="1" smtClean="0"/>
              <a:t>lần</a:t>
            </a:r>
            <a:r>
              <a:rPr lang="en-US" baseline="0" dirty="0" smtClean="0"/>
              <a:t> </a:t>
            </a:r>
            <a:r>
              <a:rPr lang="en-US" baseline="0" dirty="0" err="1" smtClean="0"/>
              <a:t>cho</a:t>
            </a:r>
            <a:r>
              <a:rPr lang="en-US" baseline="0" dirty="0" smtClean="0"/>
              <a:t> </a:t>
            </a:r>
            <a:r>
              <a:rPr lang="en-US" baseline="0" dirty="0" err="1" smtClean="0"/>
              <a:t>mỗi</a:t>
            </a:r>
            <a:r>
              <a:rPr lang="en-US" baseline="0" dirty="0" smtClean="0"/>
              <a:t> </a:t>
            </a:r>
            <a:r>
              <a:rPr lang="en-US" baseline="0" dirty="0" err="1" smtClean="0"/>
              <a:t>loại</a:t>
            </a:r>
            <a:r>
              <a:rPr lang="en-US" baseline="0" dirty="0" smtClean="0"/>
              <a:t> </a:t>
            </a:r>
            <a:r>
              <a:rPr lang="en-US" baseline="0" dirty="0" err="1" smtClean="0"/>
              <a:t>màu</a:t>
            </a:r>
            <a:r>
              <a:rPr lang="en-US" baseline="0" dirty="0" smtClean="0"/>
              <a:t> </a:t>
            </a:r>
            <a:r>
              <a:rPr lang="en-US" baseline="0" dirty="0" err="1" smtClean="0"/>
              <a:t>thì</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44 </a:t>
            </a:r>
            <a:r>
              <a:rPr lang="en-US" baseline="0" dirty="0" err="1" smtClean="0"/>
              <a:t>lần</a:t>
            </a:r>
            <a:r>
              <a:rPr lang="en-US" baseline="0" dirty="0" smtClean="0"/>
              <a:t> pass </a:t>
            </a:r>
            <a:r>
              <a:rPr lang="en-US" baseline="0" dirty="0" err="1" smtClean="0"/>
              <a:t>và</a:t>
            </a:r>
            <a:r>
              <a:rPr lang="en-US" baseline="0" dirty="0" smtClean="0"/>
              <a:t> 6 </a:t>
            </a:r>
            <a:r>
              <a:rPr lang="en-US" baseline="0" dirty="0" err="1" smtClean="0"/>
              <a:t>lần</a:t>
            </a:r>
            <a:r>
              <a:rPr lang="en-US" baseline="0" dirty="0" smtClean="0"/>
              <a:t> fail </a:t>
            </a:r>
            <a:r>
              <a:rPr lang="en-US" baseline="0" dirty="0" err="1" smtClean="0"/>
              <a:t>chiếm</a:t>
            </a:r>
            <a:r>
              <a:rPr lang="en-US" baseline="0" dirty="0" smtClean="0"/>
              <a:t>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thành</a:t>
            </a:r>
            <a:r>
              <a:rPr lang="en-US" baseline="0" dirty="0" smtClean="0"/>
              <a:t> </a:t>
            </a:r>
            <a:r>
              <a:rPr lang="en-US" baseline="0" dirty="0" err="1" smtClean="0"/>
              <a:t>công</a:t>
            </a:r>
            <a:r>
              <a:rPr lang="en-US" baseline="0" dirty="0" smtClean="0"/>
              <a:t> </a:t>
            </a:r>
            <a:r>
              <a:rPr lang="en-US" baseline="0" dirty="0" err="1" smtClean="0"/>
              <a:t>là</a:t>
            </a:r>
            <a:r>
              <a:rPr lang="en-US" baseline="0" dirty="0" smtClean="0"/>
              <a:t> 88%.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vin bi </a:t>
            </a:r>
            <a:r>
              <a:rPr lang="en-US" baseline="0" dirty="0" err="1" smtClean="0"/>
              <a:t>có</a:t>
            </a:r>
            <a:r>
              <a:rPr lang="en-US" baseline="0" dirty="0" smtClean="0"/>
              <a:t> 80% bang </a:t>
            </a:r>
            <a:r>
              <a:rPr lang="en-US" baseline="0" dirty="0" err="1" smtClean="0"/>
              <a:t>keo</a:t>
            </a:r>
            <a:r>
              <a:rPr lang="en-US" baseline="0" dirty="0" smtClean="0"/>
              <a:t> </a:t>
            </a:r>
            <a:r>
              <a:rPr lang="en-US" baseline="0" dirty="0" err="1" smtClean="0"/>
              <a:t>đen</a:t>
            </a:r>
            <a:r>
              <a:rPr lang="en-US" baseline="0" dirty="0" smtClean="0"/>
              <a:t> </a:t>
            </a:r>
            <a:r>
              <a:rPr lang="en-US" baseline="0" dirty="0" err="1" smtClean="0"/>
              <a:t>bao</a:t>
            </a:r>
            <a:r>
              <a:rPr lang="en-US" baseline="0" dirty="0" smtClean="0"/>
              <a:t> </a:t>
            </a:r>
            <a:r>
              <a:rPr lang="en-US" baseline="0" dirty="0" err="1" smtClean="0"/>
              <a:t>phủ</a:t>
            </a:r>
            <a:r>
              <a:rPr lang="en-US" baseline="0" dirty="0" smtClean="0"/>
              <a:t> </a:t>
            </a:r>
            <a:r>
              <a:rPr lang="en-US" baseline="0" dirty="0" err="1" smtClean="0"/>
              <a:t>trên</a:t>
            </a:r>
            <a:r>
              <a:rPr lang="en-US" baseline="0" dirty="0" smtClean="0"/>
              <a:t> </a:t>
            </a:r>
            <a:r>
              <a:rPr lang="en-US" baseline="0" dirty="0" err="1" smtClean="0"/>
              <a:t>bề</a:t>
            </a:r>
            <a:r>
              <a:rPr lang="en-US" baseline="0" dirty="0" smtClean="0"/>
              <a:t> </a:t>
            </a:r>
            <a:r>
              <a:rPr lang="en-US" baseline="0" dirty="0" err="1" smtClean="0"/>
              <a:t>mặt</a:t>
            </a:r>
            <a:r>
              <a:rPr lang="en-US" baseline="0" dirty="0" smtClean="0"/>
              <a:t> </a:t>
            </a:r>
            <a:r>
              <a:rPr lang="en-US" baseline="0" dirty="0" err="1" smtClean="0"/>
              <a:t>thì</a:t>
            </a:r>
            <a:r>
              <a:rPr lang="en-US" baseline="0" dirty="0" smtClean="0"/>
              <a:t> </a:t>
            </a:r>
            <a:r>
              <a:rPr lang="en-US" baseline="0" dirty="0" err="1" smtClean="0"/>
              <a:t>sau</a:t>
            </a:r>
            <a:r>
              <a:rPr lang="en-US" baseline="0" dirty="0" smtClean="0"/>
              <a:t> 50 </a:t>
            </a:r>
            <a:r>
              <a:rPr lang="en-US" baseline="0" dirty="0" err="1" smtClean="0"/>
              <a:t>lần</a:t>
            </a:r>
            <a:r>
              <a:rPr lang="en-US" baseline="0" dirty="0" smtClean="0"/>
              <a:t> </a:t>
            </a:r>
            <a:r>
              <a:rPr lang="en-US" baseline="0" dirty="0" err="1" smtClean="0"/>
              <a:t>thử</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có</a:t>
            </a:r>
            <a:r>
              <a:rPr lang="en-US" baseline="0" dirty="0" smtClean="0"/>
              <a:t> 37 </a:t>
            </a:r>
            <a:r>
              <a:rPr lang="en-US" baseline="0" dirty="0" err="1" smtClean="0"/>
              <a:t>lần</a:t>
            </a:r>
            <a:r>
              <a:rPr lang="en-US" baseline="0" dirty="0" smtClean="0"/>
              <a:t> pass </a:t>
            </a:r>
            <a:r>
              <a:rPr lang="en-US" baseline="0" dirty="0" err="1" smtClean="0"/>
              <a:t>và</a:t>
            </a:r>
            <a:r>
              <a:rPr lang="en-US" baseline="0" dirty="0" smtClean="0"/>
              <a:t> 13 </a:t>
            </a:r>
            <a:r>
              <a:rPr lang="en-US" baseline="0" dirty="0" err="1" smtClean="0"/>
              <a:t>lần</a:t>
            </a:r>
            <a:r>
              <a:rPr lang="en-US" baseline="0" dirty="0" smtClean="0"/>
              <a:t> fail, </a:t>
            </a:r>
            <a:r>
              <a:rPr lang="en-US" baseline="0" dirty="0" err="1" smtClean="0"/>
              <a:t>chiếm</a:t>
            </a:r>
            <a:r>
              <a:rPr lang="en-US" baseline="0" dirty="0" smtClean="0"/>
              <a:t> </a:t>
            </a:r>
            <a:r>
              <a:rPr lang="en-US" baseline="0" dirty="0" err="1" smtClean="0"/>
              <a:t>tỉ</a:t>
            </a:r>
            <a:r>
              <a:rPr lang="en-US" baseline="0" dirty="0" smtClean="0"/>
              <a:t> </a:t>
            </a:r>
            <a:r>
              <a:rPr lang="en-US" baseline="0" dirty="0" err="1" smtClean="0"/>
              <a:t>lệ</a:t>
            </a:r>
            <a:r>
              <a:rPr lang="en-US" baseline="0" dirty="0" smtClean="0"/>
              <a:t> </a:t>
            </a:r>
            <a:r>
              <a:rPr lang="en-US" baseline="0" dirty="0" err="1" smtClean="0"/>
              <a:t>thành</a:t>
            </a:r>
            <a:r>
              <a:rPr lang="en-US" baseline="0" dirty="0" smtClean="0"/>
              <a:t> </a:t>
            </a:r>
            <a:r>
              <a:rPr lang="en-US" baseline="0" dirty="0" err="1" smtClean="0"/>
              <a:t>công</a:t>
            </a:r>
            <a:r>
              <a:rPr lang="en-US" baseline="0" dirty="0" smtClean="0"/>
              <a:t> 74%. </a:t>
            </a:r>
            <a:r>
              <a:rPr lang="en-US" baseline="0" dirty="0" err="1" smtClean="0"/>
              <a:t>Đa</a:t>
            </a:r>
            <a:r>
              <a:rPr lang="en-US" baseline="0" dirty="0" smtClean="0"/>
              <a:t> </a:t>
            </a:r>
            <a:r>
              <a:rPr lang="en-US" baseline="0" dirty="0" err="1" smtClean="0"/>
              <a:t>số</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sai</a:t>
            </a:r>
            <a:r>
              <a:rPr lang="en-US" baseline="0" dirty="0" smtClean="0"/>
              <a:t> </a:t>
            </a:r>
            <a:r>
              <a:rPr lang="en-US" baseline="0" dirty="0" err="1" smtClean="0"/>
              <a:t>đều</a:t>
            </a:r>
            <a:r>
              <a:rPr lang="en-US" baseline="0" dirty="0" smtClean="0"/>
              <a:t> </a:t>
            </a:r>
            <a:r>
              <a:rPr lang="en-US" baseline="0" dirty="0" err="1" smtClean="0"/>
              <a:t>xuất</a:t>
            </a:r>
            <a:r>
              <a:rPr lang="en-US" baseline="0" dirty="0" smtClean="0"/>
              <a:t> </a:t>
            </a:r>
            <a:r>
              <a:rPr lang="en-US" baseline="0" dirty="0" err="1" smtClean="0"/>
              <a:t>hiện</a:t>
            </a:r>
            <a:r>
              <a:rPr lang="en-US" baseline="0" dirty="0" smtClean="0"/>
              <a:t> ở bi </a:t>
            </a:r>
            <a:r>
              <a:rPr lang="en-US" baseline="0" dirty="0" err="1" smtClean="0"/>
              <a:t>đỏ</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diện</a:t>
            </a:r>
            <a:r>
              <a:rPr lang="en-US" baseline="0" dirty="0" smtClean="0"/>
              <a:t> sang bi </a:t>
            </a:r>
            <a:r>
              <a:rPr lang="en-US" baseline="0" dirty="0" err="1" smtClean="0"/>
              <a:t>hồng</a:t>
            </a:r>
            <a:r>
              <a:rPr lang="en-US" baseline="0" dirty="0" smtClean="0"/>
              <a:t>, </a:t>
            </a:r>
            <a:r>
              <a:rPr lang="en-US" baseline="0" dirty="0" err="1" smtClean="0"/>
              <a:t>các</a:t>
            </a:r>
            <a:r>
              <a:rPr lang="en-US" baseline="0" dirty="0" smtClean="0"/>
              <a:t> bi </a:t>
            </a:r>
            <a:r>
              <a:rPr lang="en-US" baseline="0" dirty="0" err="1" smtClean="0"/>
              <a:t>màu</a:t>
            </a:r>
            <a:r>
              <a:rPr lang="en-US" baseline="0" dirty="0" smtClean="0"/>
              <a:t> </a:t>
            </a:r>
            <a:r>
              <a:rPr lang="en-US" baseline="0" dirty="0" err="1" smtClean="0"/>
              <a:t>khác</a:t>
            </a:r>
            <a:r>
              <a:rPr lang="en-US" baseline="0" dirty="0" smtClean="0"/>
              <a:t> </a:t>
            </a:r>
            <a:r>
              <a:rPr lang="en-US" baseline="0" dirty="0" err="1" smtClean="0"/>
              <a:t>thì</a:t>
            </a:r>
            <a:r>
              <a:rPr lang="en-US" baseline="0" dirty="0" smtClean="0"/>
              <a:t> </a:t>
            </a:r>
            <a:r>
              <a:rPr lang="en-US" baseline="0" dirty="0" err="1" smtClean="0"/>
              <a:t>nhận</a:t>
            </a:r>
            <a:r>
              <a:rPr lang="en-US" baseline="0" dirty="0" smtClean="0"/>
              <a:t> </a:t>
            </a:r>
            <a:r>
              <a:rPr lang="en-US" baseline="0" dirty="0" err="1" smtClean="0"/>
              <a:t>diện</a:t>
            </a:r>
            <a:r>
              <a:rPr lang="en-US" baseline="0" dirty="0" smtClean="0"/>
              <a:t> </a:t>
            </a:r>
            <a:r>
              <a:rPr lang="en-US" baseline="0" dirty="0" err="1" smtClean="0"/>
              <a:t>nhầm</a:t>
            </a:r>
            <a:r>
              <a:rPr lang="en-US" baseline="0" dirty="0" smtClean="0"/>
              <a:t> sang </a:t>
            </a:r>
            <a:r>
              <a:rPr lang="en-US" baseline="0" dirty="0" err="1" smtClean="0"/>
              <a:t>màu</a:t>
            </a:r>
            <a:r>
              <a:rPr lang="en-US" baseline="0" dirty="0" smtClean="0"/>
              <a:t> </a:t>
            </a:r>
            <a:r>
              <a:rPr lang="en-US" baseline="0" dirty="0" err="1" smtClean="0"/>
              <a:t>tím</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diện</a:t>
            </a:r>
            <a:r>
              <a:rPr lang="en-US" baseline="0" dirty="0" smtClean="0"/>
              <a:t> bi </a:t>
            </a:r>
            <a:r>
              <a:rPr lang="en-US" baseline="0" dirty="0" err="1" smtClean="0"/>
              <a:t>màu</a:t>
            </a:r>
            <a:r>
              <a:rPr lang="en-US" baseline="0" dirty="0" smtClean="0"/>
              <a:t> </a:t>
            </a:r>
            <a:r>
              <a:rPr lang="en-US" baseline="0" dirty="0" err="1" smtClean="0"/>
              <a:t>đen</a:t>
            </a:r>
            <a:r>
              <a:rPr lang="en-US" baseline="0" dirty="0" smtClean="0"/>
              <a:t>(</a:t>
            </a:r>
            <a:r>
              <a:rPr lang="en-US" baseline="0" dirty="0" err="1" smtClean="0"/>
              <a:t>màu</a:t>
            </a:r>
            <a:r>
              <a:rPr lang="en-US" baseline="0" dirty="0" smtClean="0"/>
              <a:t> </a:t>
            </a:r>
            <a:r>
              <a:rPr lang="en-US" baseline="0" dirty="0" err="1" smtClean="0"/>
              <a:t>sắc</a:t>
            </a:r>
            <a:r>
              <a:rPr lang="en-US" baseline="0" dirty="0" smtClean="0"/>
              <a:t> </a:t>
            </a:r>
            <a:r>
              <a:rPr lang="en-US" baseline="0" dirty="0" err="1" smtClean="0"/>
              <a:t>ko</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không</a:t>
            </a:r>
            <a:r>
              <a:rPr lang="en-US" baseline="0" dirty="0" smtClean="0"/>
              <a:t> </a:t>
            </a:r>
            <a:r>
              <a:rPr lang="en-US" baseline="0" dirty="0" err="1" smtClean="0"/>
              <a:t>gian</a:t>
            </a:r>
            <a:r>
              <a:rPr lang="en-US" baseline="0" dirty="0" smtClean="0"/>
              <a:t> </a:t>
            </a:r>
            <a:r>
              <a:rPr lang="en-US" baseline="0" dirty="0" err="1" smtClean="0"/>
              <a:t>mẫu</a:t>
            </a:r>
            <a:r>
              <a:rPr lang="en-US" baseline="0" dirty="0" smtClean="0"/>
              <a:t> </a:t>
            </a:r>
            <a:r>
              <a:rPr lang="en-US" baseline="0" dirty="0" err="1" smtClean="0"/>
              <a:t>và</a:t>
            </a:r>
            <a:r>
              <a:rPr lang="en-US" baseline="0" dirty="0" smtClean="0"/>
              <a:t> </a:t>
            </a:r>
            <a:r>
              <a:rPr lang="en-US" baseline="0" dirty="0" err="1" smtClean="0"/>
              <a:t>màu</a:t>
            </a:r>
            <a:r>
              <a:rPr lang="en-US" baseline="0" dirty="0" smtClean="0"/>
              <a:t> </a:t>
            </a:r>
            <a:r>
              <a:rPr lang="en-US" baseline="0" dirty="0" err="1" smtClean="0"/>
              <a:t>đen</a:t>
            </a:r>
            <a:r>
              <a:rPr lang="en-US" baseline="0" dirty="0" smtClean="0"/>
              <a:t> </a:t>
            </a:r>
            <a:r>
              <a:rPr lang="en-US" baseline="0" dirty="0" err="1" smtClean="0"/>
              <a:t>hấp</a:t>
            </a:r>
            <a:r>
              <a:rPr lang="en-US" baseline="0" dirty="0" smtClean="0"/>
              <a:t> </a:t>
            </a:r>
            <a:r>
              <a:rPr lang="en-US" baseline="0" dirty="0" err="1" smtClean="0"/>
              <a:t>thụ</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ánh</a:t>
            </a:r>
            <a:r>
              <a:rPr lang="en-US" baseline="0" dirty="0" smtClean="0"/>
              <a:t> </a:t>
            </a:r>
            <a:r>
              <a:rPr lang="en-US" baseline="0" dirty="0" err="1" smtClean="0"/>
              <a:t>sáng</a:t>
            </a:r>
            <a:r>
              <a:rPr lang="en-US" baseline="0" dirty="0" smtClean="0"/>
              <a:t> </a:t>
            </a:r>
            <a:r>
              <a:rPr lang="en-US" baseline="0" dirty="0" err="1" smtClean="0"/>
              <a:t>trăng</a:t>
            </a:r>
            <a:r>
              <a:rPr lang="en-US" baseline="0" dirty="0" smtClean="0"/>
              <a:t>) </a:t>
            </a:r>
            <a:r>
              <a:rPr lang="en-US" baseline="0" dirty="0" err="1" smtClean="0"/>
              <a:t>Với</a:t>
            </a:r>
            <a:r>
              <a:rPr lang="en-US" baseline="0" dirty="0" smtClean="0"/>
              <a:t> 10 </a:t>
            </a:r>
            <a:r>
              <a:rPr lang="en-US" baseline="0" dirty="0" err="1" smtClean="0"/>
              <a:t>lần</a:t>
            </a:r>
            <a:r>
              <a:rPr lang="en-US" baseline="0" dirty="0" smtClean="0"/>
              <a:t> </a:t>
            </a:r>
            <a:r>
              <a:rPr lang="en-US" baseline="0" dirty="0" err="1" smtClean="0"/>
              <a:t>thử</a:t>
            </a:r>
            <a:r>
              <a:rPr lang="en-US" baseline="0" dirty="0" smtClean="0"/>
              <a:t> </a:t>
            </a:r>
            <a:r>
              <a:rPr lang="en-US" baseline="0" dirty="0" err="1" smtClean="0"/>
              <a:t>bỏ</a:t>
            </a:r>
            <a:r>
              <a:rPr lang="en-US" baseline="0" dirty="0" smtClean="0"/>
              <a:t> bi </a:t>
            </a:r>
            <a:r>
              <a:rPr lang="en-US" baseline="0" dirty="0" err="1" smtClean="0"/>
              <a:t>vào</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mong</a:t>
            </a:r>
            <a:r>
              <a:rPr lang="en-US" baseline="0" dirty="0" smtClean="0"/>
              <a:t> </a:t>
            </a:r>
            <a:r>
              <a:rPr lang="en-US" baseline="0" dirty="0" err="1" smtClean="0"/>
              <a:t>đợi</a:t>
            </a:r>
            <a:r>
              <a:rPr lang="en-US" baseline="0" dirty="0" smtClean="0"/>
              <a:t> </a:t>
            </a:r>
            <a:r>
              <a:rPr lang="en-US" baseline="0" dirty="0" err="1" smtClean="0"/>
              <a:t>là</a:t>
            </a:r>
            <a:r>
              <a:rPr lang="en-US" baseline="0" dirty="0" smtClean="0"/>
              <a:t> bi </a:t>
            </a:r>
            <a:r>
              <a:rPr lang="en-US" baseline="0" dirty="0" err="1" smtClean="0"/>
              <a:t>sẽ</a:t>
            </a:r>
            <a:r>
              <a:rPr lang="en-US" baseline="0" dirty="0" smtClean="0"/>
              <a:t> </a:t>
            </a:r>
            <a:r>
              <a:rPr lang="en-US" baseline="0" dirty="0" err="1" smtClean="0"/>
              <a:t>rơi</a:t>
            </a:r>
            <a:r>
              <a:rPr lang="en-US" baseline="0" dirty="0" smtClean="0"/>
              <a:t> </a:t>
            </a:r>
            <a:r>
              <a:rPr lang="en-US" baseline="0" dirty="0" err="1" smtClean="0"/>
              <a:t>vào</a:t>
            </a:r>
            <a:r>
              <a:rPr lang="en-US" baseline="0" dirty="0" smtClean="0"/>
              <a:t> </a:t>
            </a:r>
            <a:r>
              <a:rPr lang="en-US" baseline="0" dirty="0" err="1" smtClean="0"/>
              <a:t>kho</a:t>
            </a:r>
            <a:r>
              <a:rPr lang="en-US" baseline="0" dirty="0" smtClean="0"/>
              <a:t> </a:t>
            </a:r>
            <a:r>
              <a:rPr lang="en-US" baseline="0" dirty="0" err="1" smtClean="0"/>
              <a:t>chứa</a:t>
            </a:r>
            <a:r>
              <a:rPr lang="en-US" baseline="0" dirty="0" smtClean="0"/>
              <a:t> </a:t>
            </a:r>
            <a:r>
              <a:rPr lang="en-US" baseline="0" dirty="0" err="1" smtClean="0"/>
              <a:t>tạm</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sau</a:t>
            </a:r>
            <a:r>
              <a:rPr lang="en-US" baseline="0" dirty="0" smtClean="0"/>
              <a:t> 10 </a:t>
            </a:r>
            <a:r>
              <a:rPr lang="en-US" baseline="0" dirty="0" err="1" smtClean="0"/>
              <a:t>lần</a:t>
            </a:r>
            <a:r>
              <a:rPr lang="en-US" baseline="0" dirty="0" smtClean="0"/>
              <a:t> </a:t>
            </a:r>
            <a:r>
              <a:rPr lang="en-US" baseline="0" dirty="0" err="1" smtClean="0"/>
              <a:t>thử</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có</a:t>
            </a:r>
            <a:r>
              <a:rPr lang="en-US" baseline="0" dirty="0" smtClean="0"/>
              <a:t> 0 </a:t>
            </a:r>
            <a:r>
              <a:rPr lang="en-US" baseline="0" dirty="0" err="1" smtClean="0"/>
              <a:t>lần</a:t>
            </a:r>
            <a:r>
              <a:rPr lang="en-US" baseline="0" dirty="0" smtClean="0"/>
              <a:t> pass </a:t>
            </a:r>
            <a:r>
              <a:rPr lang="en-US" baseline="0" dirty="0" err="1" smtClean="0"/>
              <a:t>và</a:t>
            </a:r>
            <a:r>
              <a:rPr lang="en-US" baseline="0" dirty="0" smtClean="0"/>
              <a:t> 10 </a:t>
            </a:r>
            <a:r>
              <a:rPr lang="en-US" baseline="0" dirty="0" err="1" smtClean="0"/>
              <a:t>lần</a:t>
            </a:r>
            <a:r>
              <a:rPr lang="en-US" baseline="0" dirty="0" smtClean="0"/>
              <a:t> fail.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thành</a:t>
            </a:r>
            <a:r>
              <a:rPr lang="en-US" baseline="0" dirty="0" smtClean="0"/>
              <a:t> </a:t>
            </a:r>
            <a:r>
              <a:rPr lang="en-US" baseline="0" dirty="0" err="1" smtClean="0"/>
              <a:t>công</a:t>
            </a:r>
            <a:r>
              <a:rPr lang="en-US" baseline="0" dirty="0" smtClean="0"/>
              <a:t> </a:t>
            </a:r>
            <a:r>
              <a:rPr lang="en-US" baseline="0" dirty="0" err="1" smtClean="0"/>
              <a:t>là</a:t>
            </a:r>
            <a:r>
              <a:rPr lang="en-US" baseline="0" dirty="0" smtClean="0"/>
              <a:t> 0%.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thử</a:t>
            </a:r>
            <a:r>
              <a:rPr lang="en-US" baseline="0" dirty="0" smtClean="0"/>
              <a:t> </a:t>
            </a:r>
            <a:r>
              <a:rPr lang="en-US" baseline="0" dirty="0" err="1" smtClean="0"/>
              <a:t>nghiệm</a:t>
            </a:r>
            <a:r>
              <a:rPr lang="en-US" baseline="0" dirty="0" smtClean="0"/>
              <a:t> </a:t>
            </a:r>
            <a:r>
              <a:rPr lang="en-US" baseline="0" dirty="0" err="1" smtClean="0"/>
              <a:t>với</a:t>
            </a:r>
            <a:r>
              <a:rPr lang="en-US" baseline="0" dirty="0" smtClean="0"/>
              <a:t> bi </a:t>
            </a:r>
            <a:r>
              <a:rPr lang="en-US" baseline="0" dirty="0" err="1" smtClean="0"/>
              <a:t>được</a:t>
            </a:r>
            <a:r>
              <a:rPr lang="en-US" baseline="0" dirty="0" smtClean="0"/>
              <a:t> </a:t>
            </a:r>
            <a:r>
              <a:rPr lang="en-US" baseline="0" dirty="0" err="1" smtClean="0"/>
              <a:t>sơn</a:t>
            </a:r>
            <a:r>
              <a:rPr lang="en-US" baseline="0" dirty="0" smtClean="0"/>
              <a:t> 2 </a:t>
            </a:r>
            <a:r>
              <a:rPr lang="en-US" baseline="0" dirty="0" err="1" smtClean="0"/>
              <a:t>loại</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VD bi </a:t>
            </a:r>
            <a:r>
              <a:rPr lang="en-US" baseline="0" dirty="0" err="1" smtClean="0"/>
              <a:t>đỏ</a:t>
            </a:r>
            <a:r>
              <a:rPr lang="en-US" baseline="0" dirty="0" smtClean="0"/>
              <a:t> </a:t>
            </a:r>
            <a:r>
              <a:rPr lang="en-US" baseline="0" dirty="0" err="1" smtClean="0"/>
              <a:t>sơn</a:t>
            </a:r>
            <a:r>
              <a:rPr lang="en-US" baseline="0" dirty="0" smtClean="0"/>
              <a:t> ½ </a:t>
            </a:r>
            <a:r>
              <a:rPr lang="en-US" baseline="0" dirty="0" err="1" smtClean="0"/>
              <a:t>là</a:t>
            </a:r>
            <a:r>
              <a:rPr lang="en-US" baseline="0" dirty="0" smtClean="0"/>
              <a:t> </a:t>
            </a:r>
            <a:r>
              <a:rPr lang="en-US" baseline="0" dirty="0" err="1" smtClean="0"/>
              <a:t>màu</a:t>
            </a:r>
            <a:r>
              <a:rPr lang="en-US" baseline="0" dirty="0" smtClean="0"/>
              <a:t> </a:t>
            </a:r>
            <a:r>
              <a:rPr lang="en-US" baseline="0" dirty="0" err="1" smtClean="0"/>
              <a:t>xanh</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mong</a:t>
            </a:r>
            <a:r>
              <a:rPr lang="en-US" baseline="0" dirty="0" smtClean="0"/>
              <a:t> </a:t>
            </a:r>
            <a:r>
              <a:rPr lang="en-US" baseline="0" dirty="0" err="1" smtClean="0"/>
              <a:t>đợi</a:t>
            </a:r>
            <a:r>
              <a:rPr lang="en-US" baseline="0" dirty="0" smtClean="0"/>
              <a:t> </a:t>
            </a:r>
            <a:r>
              <a:rPr lang="en-US" baseline="0" dirty="0" err="1" smtClean="0"/>
              <a:t>là</a:t>
            </a:r>
            <a:r>
              <a:rPr lang="en-US" baseline="0" dirty="0" smtClean="0"/>
              <a:t> bi </a:t>
            </a:r>
            <a:r>
              <a:rPr lang="en-US" baseline="0" dirty="0" err="1" smtClean="0"/>
              <a:t>sẽ</a:t>
            </a:r>
            <a:r>
              <a:rPr lang="en-US" baseline="0" dirty="0" smtClean="0"/>
              <a:t> </a:t>
            </a:r>
            <a:r>
              <a:rPr lang="en-US" baseline="0" dirty="0" err="1" smtClean="0"/>
              <a:t>rơi</a:t>
            </a:r>
            <a:r>
              <a:rPr lang="en-US" baseline="0" dirty="0" smtClean="0"/>
              <a:t> </a:t>
            </a:r>
            <a:r>
              <a:rPr lang="en-US" baseline="0" dirty="0" err="1" smtClean="0"/>
              <a:t>vào</a:t>
            </a:r>
            <a:r>
              <a:rPr lang="en-US" baseline="0" dirty="0" smtClean="0"/>
              <a:t> </a:t>
            </a:r>
            <a:r>
              <a:rPr lang="en-US" baseline="0" dirty="0" err="1" smtClean="0"/>
              <a:t>kho</a:t>
            </a:r>
            <a:r>
              <a:rPr lang="en-US" baseline="0" dirty="0" smtClean="0"/>
              <a:t> </a:t>
            </a:r>
            <a:r>
              <a:rPr lang="en-US" baseline="0" dirty="0" err="1" smtClean="0"/>
              <a:t>chứa</a:t>
            </a:r>
            <a:r>
              <a:rPr lang="en-US" baseline="0" dirty="0" smtClean="0"/>
              <a:t> </a:t>
            </a:r>
            <a:r>
              <a:rPr lang="en-US" baseline="0" dirty="0" err="1" smtClean="0"/>
              <a:t>của</a:t>
            </a:r>
            <a:r>
              <a:rPr lang="en-US" baseline="0" dirty="0" smtClean="0"/>
              <a:t> </a:t>
            </a:r>
            <a:r>
              <a:rPr lang="en-US" baseline="0" dirty="0" err="1" smtClean="0"/>
              <a:t>đúng</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a:t>
            </a:r>
            <a:r>
              <a:rPr lang="en-US" baseline="0" dirty="0" err="1" smtClean="0"/>
              <a:t>gốc</a:t>
            </a:r>
            <a:r>
              <a:rPr lang="en-US" baseline="0" dirty="0" smtClean="0"/>
              <a:t>. </a:t>
            </a:r>
            <a:r>
              <a:rPr lang="en-US" baseline="0" dirty="0" err="1" smtClean="0"/>
              <a:t>Sau</a:t>
            </a:r>
            <a:r>
              <a:rPr lang="en-US" baseline="0" dirty="0" smtClean="0"/>
              <a:t> 50 </a:t>
            </a:r>
            <a:r>
              <a:rPr lang="en-US" baseline="0" dirty="0" err="1" smtClean="0"/>
              <a:t>lần</a:t>
            </a:r>
            <a:r>
              <a:rPr lang="en-US" baseline="0" dirty="0" smtClean="0"/>
              <a:t> </a:t>
            </a:r>
            <a:r>
              <a:rPr lang="en-US" baseline="0" dirty="0" err="1" smtClean="0"/>
              <a:t>thử</a:t>
            </a:r>
            <a:r>
              <a:rPr lang="en-US" baseline="0" dirty="0" smtClean="0"/>
              <a:t> </a:t>
            </a:r>
            <a:r>
              <a:rPr lang="en-US" baseline="0" dirty="0" err="1" smtClean="0"/>
              <a:t>chúng</a:t>
            </a:r>
            <a:r>
              <a:rPr lang="en-US" baseline="0" dirty="0" smtClean="0"/>
              <a:t> e </a:t>
            </a:r>
            <a:r>
              <a:rPr lang="en-US" baseline="0" dirty="0" err="1" smtClean="0"/>
              <a:t>có</a:t>
            </a:r>
            <a:r>
              <a:rPr lang="en-US" baseline="0" dirty="0" smtClean="0"/>
              <a:t> 26 </a:t>
            </a:r>
            <a:r>
              <a:rPr lang="en-US" baseline="0" dirty="0" err="1" smtClean="0"/>
              <a:t>lần</a:t>
            </a:r>
            <a:r>
              <a:rPr lang="en-US" baseline="0" dirty="0" smtClean="0"/>
              <a:t> pass </a:t>
            </a:r>
            <a:r>
              <a:rPr lang="en-US" baseline="0" dirty="0" err="1" smtClean="0"/>
              <a:t>và</a:t>
            </a:r>
            <a:r>
              <a:rPr lang="en-US" baseline="0" dirty="0" smtClean="0"/>
              <a:t> 24 </a:t>
            </a:r>
            <a:r>
              <a:rPr lang="en-US" baseline="0" dirty="0" err="1" smtClean="0"/>
              <a:t>lần</a:t>
            </a:r>
            <a:r>
              <a:rPr lang="en-US" baseline="0" dirty="0" smtClean="0"/>
              <a:t> fail. </a:t>
            </a:r>
            <a:r>
              <a:rPr lang="en-US" baseline="0" dirty="0" err="1" smtClean="0"/>
              <a:t>Tỷ</a:t>
            </a:r>
            <a:r>
              <a:rPr lang="en-US" baseline="0" dirty="0" smtClean="0"/>
              <a:t> </a:t>
            </a:r>
            <a:r>
              <a:rPr lang="en-US" baseline="0" dirty="0" err="1" smtClean="0"/>
              <a:t>lệ</a:t>
            </a:r>
            <a:r>
              <a:rPr lang="en-US" baseline="0" dirty="0" smtClean="0"/>
              <a:t> </a:t>
            </a:r>
            <a:r>
              <a:rPr lang="en-US" baseline="0" dirty="0" err="1" smtClean="0"/>
              <a:t>thành</a:t>
            </a:r>
            <a:r>
              <a:rPr lang="en-US" baseline="0" dirty="0" smtClean="0"/>
              <a:t> </a:t>
            </a:r>
            <a:r>
              <a:rPr lang="en-US" baseline="0" dirty="0" err="1" smtClean="0"/>
              <a:t>công</a:t>
            </a:r>
            <a:r>
              <a:rPr lang="en-US" baseline="0" dirty="0" smtClean="0"/>
              <a:t> </a:t>
            </a:r>
            <a:r>
              <a:rPr lang="en-US" baseline="0" dirty="0" err="1" smtClean="0"/>
              <a:t>là</a:t>
            </a:r>
            <a:r>
              <a:rPr lang="en-US" baseline="0" dirty="0" smtClean="0"/>
              <a:t> 52%.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thử</a:t>
            </a:r>
            <a:r>
              <a:rPr lang="en-US" baseline="0" dirty="0" smtClean="0"/>
              <a:t> </a:t>
            </a:r>
            <a:r>
              <a:rPr lang="en-US" baseline="0" dirty="0" err="1" smtClean="0"/>
              <a:t>nghiệm</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tin </a:t>
            </a:r>
            <a:r>
              <a:rPr lang="en-US" baseline="0" dirty="0" err="1" smtClean="0"/>
              <a:t>tương</a:t>
            </a:r>
            <a:r>
              <a:rPr lang="en-US" baseline="0" dirty="0" smtClean="0"/>
              <a:t> </a:t>
            </a:r>
            <a:r>
              <a:rPr lang="en-US" baseline="0" dirty="0" err="1" smtClean="0"/>
              <a:t>cho</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với</a:t>
            </a:r>
            <a:r>
              <a:rPr lang="en-US" baseline="0" dirty="0" smtClean="0"/>
              <a:t> </a:t>
            </a:r>
            <a:r>
              <a:rPr lang="en-US" baseline="0" dirty="0" err="1" smtClean="0"/>
              <a:t>việc</a:t>
            </a:r>
            <a:r>
              <a:rPr lang="en-US" baseline="0" dirty="0" smtClean="0"/>
              <a:t> </a:t>
            </a:r>
            <a:r>
              <a:rPr lang="en-US" baseline="0" dirty="0" err="1" smtClean="0"/>
              <a:t>bỏ</a:t>
            </a:r>
            <a:r>
              <a:rPr lang="en-US" baseline="0" dirty="0" smtClean="0"/>
              <a:t> bi </a:t>
            </a:r>
            <a:r>
              <a:rPr lang="en-US" baseline="0" dirty="0" err="1" smtClean="0"/>
              <a:t>bất</a:t>
            </a:r>
            <a:r>
              <a:rPr lang="en-US" baseline="0" dirty="0" smtClean="0"/>
              <a:t> </a:t>
            </a:r>
            <a:r>
              <a:rPr lang="en-US" baseline="0" dirty="0" err="1" smtClean="0"/>
              <a:t>kỳ</a:t>
            </a:r>
            <a:r>
              <a:rPr lang="en-US" baseline="0" dirty="0" smtClean="0"/>
              <a:t> </a:t>
            </a:r>
            <a:r>
              <a:rPr lang="en-US" baseline="0" dirty="0" err="1" smtClean="0"/>
              <a:t>vào</a:t>
            </a:r>
            <a:r>
              <a:rPr lang="en-US" baseline="0" dirty="0" smtClean="0"/>
              <a:t> </a:t>
            </a:r>
            <a:r>
              <a:rPr lang="en-US" baseline="0" dirty="0" err="1" smtClean="0"/>
              <a:t>máy</a:t>
            </a:r>
            <a:r>
              <a:rPr lang="en-US" baseline="0" dirty="0" smtClean="0"/>
              <a:t> </a:t>
            </a:r>
            <a:r>
              <a:rPr lang="en-US" baseline="0" dirty="0" err="1" smtClean="0"/>
              <a:t>là</a:t>
            </a:r>
            <a:r>
              <a:rPr lang="en-US" baseline="0" dirty="0" smtClean="0"/>
              <a:t> 68% .</a:t>
            </a:r>
            <a:endParaRPr lang="en-US" dirty="0"/>
          </a:p>
        </p:txBody>
      </p:sp>
      <p:sp>
        <p:nvSpPr>
          <p:cNvPr id="4" name="Slide Number Placeholder 3"/>
          <p:cNvSpPr>
            <a:spLocks noGrp="1"/>
          </p:cNvSpPr>
          <p:nvPr>
            <p:ph type="sldNum" sz="quarter" idx="10"/>
          </p:nvPr>
        </p:nvSpPr>
        <p:spPr/>
        <p:txBody>
          <a:bodyPr/>
          <a:lstStyle/>
          <a:p>
            <a:fld id="{E3F3E96D-9C65-4902-88A0-44E984556308}" type="slidenum">
              <a:rPr lang="en-US" smtClean="0"/>
              <a:t>24</a:t>
            </a:fld>
            <a:endParaRPr lang="en-US"/>
          </a:p>
        </p:txBody>
      </p:sp>
    </p:spTree>
    <p:extLst>
      <p:ext uri="{BB962C8B-B14F-4D97-AF65-F5344CB8AC3E}">
        <p14:creationId xmlns:p14="http://schemas.microsoft.com/office/powerpoint/2010/main" val="2604921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26</a:t>
            </a:fld>
            <a:endParaRPr lang="en-US"/>
          </a:p>
        </p:txBody>
      </p:sp>
    </p:spTree>
    <p:extLst>
      <p:ext uri="{BB962C8B-B14F-4D97-AF65-F5344CB8AC3E}">
        <p14:creationId xmlns:p14="http://schemas.microsoft.com/office/powerpoint/2010/main" val="2137630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Vì</a:t>
            </a:r>
            <a:r>
              <a:rPr lang="en-US" baseline="0" smtClean="0"/>
              <a:t> TCS3200 chỉ trả ra kết quả là tỉ lệ phần tram của 3 màu cơ bản trên viên bi vậy làm sao để chúng ta có thể xác định được viên bi đưa vào là màu gì? Ở đây, chúng tôi sử dụng thuật toán K-NN hay còn gọi là K người hang xóm gần nhất. Thuật toán này dựa trên một tập mẫu có sẵn và dựa trên công thức tính khoảng cách của Euclidean để có thể đưa ra kết luận mẫu này thuộc tập hợp nào. Như ví dụ ở hình trên chúng ta có 2 tập A và B. vật thể cần được xác định ở đây là vật thể hình ngôi sao. Nếu chúng ta chọn K=3 thì chúng ta có thể kết luận vật thể này thuộc class B. Còn nếu chúng ta chọn K=6 thì chúng ta có thể kết luận vật thể này thuộc class A. Từ đó có thể thấy thuật toán càng cho ra kết quả chính xác với số lượng K và tập không gian mẫu càng lớn.</a:t>
            </a:r>
            <a:endParaRPr lang="en-US" smtClean="0"/>
          </a:p>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29</a:t>
            </a:fld>
            <a:endParaRPr lang="en-US"/>
          </a:p>
        </p:txBody>
      </p:sp>
    </p:spTree>
    <p:extLst>
      <p:ext uri="{BB962C8B-B14F-4D97-AF65-F5344CB8AC3E}">
        <p14:creationId xmlns:p14="http://schemas.microsoft.com/office/powerpoint/2010/main" val="3717379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latin typeface="+mn-lt"/>
                <a:ea typeface="+mn-ea"/>
                <a:cs typeface="+mn-cs"/>
              </a:rPr>
              <a:t>Rc motor contents real parts</a:t>
            </a:r>
          </a:p>
          <a:p>
            <a:r>
              <a:rPr lang="en-US" sz="1200" b="0" i="0" kern="1200" smtClean="0">
                <a:solidFill>
                  <a:schemeClr val="tx1"/>
                </a:solidFill>
                <a:latin typeface="+mn-lt"/>
                <a:ea typeface="+mn-ea"/>
                <a:cs typeface="+mn-cs"/>
              </a:rPr>
              <a:t>DC motor</a:t>
            </a:r>
          </a:p>
          <a:p>
            <a:r>
              <a:rPr lang="en-US" sz="1200" b="0" i="0" kern="1200" smtClean="0">
                <a:solidFill>
                  <a:schemeClr val="tx1"/>
                </a:solidFill>
                <a:latin typeface="+mn-lt"/>
                <a:ea typeface="+mn-ea"/>
                <a:cs typeface="+mn-cs"/>
              </a:rPr>
              <a:t>This is a normal dc motor and it gives the rotational power to shaft and there are different kind motors available for this (such as brushed motor with core, brushed coreless motor, brushless motors…etc.) but it depends on the RC servo and application.</a:t>
            </a:r>
          </a:p>
          <a:p>
            <a:r>
              <a:rPr lang="en-US" sz="1200" b="0" i="0" kern="1200" smtClean="0">
                <a:solidFill>
                  <a:schemeClr val="tx1"/>
                </a:solidFill>
                <a:latin typeface="+mn-lt"/>
                <a:ea typeface="+mn-ea"/>
                <a:cs typeface="+mn-cs"/>
              </a:rPr>
              <a:t>Gear Box</a:t>
            </a:r>
          </a:p>
          <a:p>
            <a:r>
              <a:rPr lang="en-US" sz="1200" b="0" i="0" kern="1200" smtClean="0">
                <a:solidFill>
                  <a:schemeClr val="tx1"/>
                </a:solidFill>
                <a:latin typeface="+mn-lt"/>
                <a:ea typeface="+mn-ea"/>
                <a:cs typeface="+mn-cs"/>
              </a:rPr>
              <a:t>This drives the shaft but more importantly torque will be high and the rpm significantly reduced.</a:t>
            </a:r>
          </a:p>
          <a:p>
            <a:r>
              <a:rPr lang="en-US" sz="1200" b="0" i="0" kern="1200" smtClean="0">
                <a:solidFill>
                  <a:schemeClr val="tx1"/>
                </a:solidFill>
                <a:latin typeface="+mn-lt"/>
                <a:ea typeface="+mn-ea"/>
                <a:cs typeface="+mn-cs"/>
              </a:rPr>
              <a:t>FeedBack device(potentiometer)</a:t>
            </a:r>
          </a:p>
          <a:p>
            <a:r>
              <a:rPr lang="en-US" sz="1200" b="0" i="0" kern="1200" smtClean="0">
                <a:solidFill>
                  <a:schemeClr val="tx1"/>
                </a:solidFill>
                <a:latin typeface="+mn-lt"/>
                <a:ea typeface="+mn-ea"/>
                <a:cs typeface="+mn-cs"/>
              </a:rPr>
              <a:t>This is the servo current posisiton obtaining sensor and the voltage will produce according to the position and after that this value goes to the error amplifier to check wither current position and commanded position are equal.</a:t>
            </a:r>
          </a:p>
          <a:p>
            <a:r>
              <a:rPr lang="en-US" sz="1200" b="0" i="0" kern="1200" smtClean="0">
                <a:solidFill>
                  <a:schemeClr val="tx1"/>
                </a:solidFill>
                <a:latin typeface="+mn-lt"/>
                <a:ea typeface="+mn-ea"/>
                <a:cs typeface="+mn-cs"/>
              </a:rPr>
              <a:t>Control Unit and Driving circuit</a:t>
            </a:r>
          </a:p>
          <a:p>
            <a:r>
              <a:rPr lang="en-US" sz="1200" b="0" i="0" kern="1200" smtClean="0">
                <a:solidFill>
                  <a:schemeClr val="tx1"/>
                </a:solidFill>
                <a:latin typeface="+mn-lt"/>
                <a:ea typeface="+mn-ea"/>
                <a:cs typeface="+mn-cs"/>
              </a:rPr>
              <a:t>This is the heart of the RC servo motor and this will take care all the steps starting from reading the input PWM signal to output shaft rotation. For more information of what servo contain</a:t>
            </a:r>
          </a:p>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45</a:t>
            </a:fld>
            <a:endParaRPr lang="en-US"/>
          </a:p>
        </p:txBody>
      </p:sp>
    </p:spTree>
    <p:extLst>
      <p:ext uri="{BB962C8B-B14F-4D97-AF65-F5344CB8AC3E}">
        <p14:creationId xmlns:p14="http://schemas.microsoft.com/office/powerpoint/2010/main" val="3217560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smtClean="0">
                <a:solidFill>
                  <a:schemeClr val="tx1"/>
                </a:solidFill>
                <a:latin typeface="+mn-lt"/>
                <a:ea typeface="+mn-ea"/>
                <a:cs typeface="+mn-cs"/>
              </a:rPr>
              <a:t>Pulse width to voltage converter</a:t>
            </a:r>
          </a:p>
          <a:p>
            <a:r>
              <a:rPr lang="en-US" sz="1200" b="0" i="0" kern="1200" smtClean="0">
                <a:solidFill>
                  <a:schemeClr val="tx1"/>
                </a:solidFill>
                <a:latin typeface="+mn-lt"/>
                <a:ea typeface="+mn-ea"/>
                <a:cs typeface="+mn-cs"/>
              </a:rPr>
              <a:t>The control pulse is feed to a pulse width to voltage converter. This circuit charges a capacitor at a constant rate while the pulse is high. When the pulse goes low the charge on the capacitor is fed to the output via a suitable buffer amplifier. This essentially produces a voltage related to the length of the applied pulse.</a:t>
            </a:r>
          </a:p>
          <a:p>
            <a:r>
              <a:rPr lang="en-US" sz="1200" b="0" i="0" kern="1200" smtClean="0">
                <a:solidFill>
                  <a:schemeClr val="tx1"/>
                </a:solidFill>
                <a:latin typeface="+mn-lt"/>
                <a:ea typeface="+mn-ea"/>
                <a:cs typeface="+mn-cs"/>
              </a:rPr>
              <a:t>The circuit is tuned to produce a useful voltage over a 1ms to 2ms period. The output voltage is buffered and so does not decay significantly between control pulses so the length of time between pulses is not critical.</a:t>
            </a:r>
          </a:p>
          <a:p>
            <a:r>
              <a:rPr lang="en-US" sz="1200" b="1" i="0" kern="1200" smtClean="0">
                <a:solidFill>
                  <a:schemeClr val="tx1"/>
                </a:solidFill>
                <a:latin typeface="+mn-lt"/>
                <a:ea typeface="+mn-ea"/>
                <a:cs typeface="+mn-cs"/>
              </a:rPr>
              <a:t>Position Sensor</a:t>
            </a:r>
          </a:p>
          <a:p>
            <a:r>
              <a:rPr lang="en-US" sz="1200" b="0" i="0" kern="1200" smtClean="0">
                <a:solidFill>
                  <a:schemeClr val="tx1"/>
                </a:solidFill>
                <a:latin typeface="+mn-lt"/>
                <a:ea typeface="+mn-ea"/>
                <a:cs typeface="+mn-cs"/>
              </a:rPr>
              <a:t>The current rotational position of the servo motor output shaft is read by a sensor. This is normally a potentiometer (variable resistor) which produces a voltage that is related to the absolute angle of the output shaft.</a:t>
            </a:r>
          </a:p>
          <a:p>
            <a:r>
              <a:rPr lang="en-US" sz="1200" b="0" i="0" kern="1200" smtClean="0">
                <a:solidFill>
                  <a:schemeClr val="tx1"/>
                </a:solidFill>
                <a:latin typeface="+mn-lt"/>
                <a:ea typeface="+mn-ea"/>
                <a:cs typeface="+mn-cs"/>
              </a:rPr>
              <a:t>The position sensor then feeds its current value into the Error Amplifier which compares the current position with the commanded position from the pulse width to voltage converter.</a:t>
            </a:r>
          </a:p>
          <a:p>
            <a:r>
              <a:rPr lang="en-US" sz="1200" b="1" i="0" kern="1200" smtClean="0">
                <a:solidFill>
                  <a:schemeClr val="tx1"/>
                </a:solidFill>
                <a:latin typeface="+mn-lt"/>
                <a:ea typeface="+mn-ea"/>
                <a:cs typeface="+mn-cs"/>
              </a:rPr>
              <a:t>Error Amplifier</a:t>
            </a:r>
          </a:p>
          <a:p>
            <a:r>
              <a:rPr lang="en-US" sz="1200" b="0" i="0" kern="1200" smtClean="0">
                <a:solidFill>
                  <a:schemeClr val="tx1"/>
                </a:solidFill>
                <a:latin typeface="+mn-lt"/>
                <a:ea typeface="+mn-ea"/>
                <a:cs typeface="+mn-cs"/>
              </a:rPr>
              <a:t>The error amplifier is an operational amplifier with negative feedback. It will always try to minimise the difference between the inverting (negative) and non-inverting (positive) inputs by driving its output is the correct direction.</a:t>
            </a:r>
          </a:p>
          <a:p>
            <a:r>
              <a:rPr lang="en-US" sz="1200" b="0" i="0" kern="1200" smtClean="0">
                <a:solidFill>
                  <a:schemeClr val="tx1"/>
                </a:solidFill>
                <a:latin typeface="+mn-lt"/>
                <a:ea typeface="+mn-ea"/>
                <a:cs typeface="+mn-cs"/>
              </a:rPr>
              <a:t>The output of the error amplifier is either a negative or positive voltage representing the difference between its inputs. The greater the difference the greater the voltage.</a:t>
            </a:r>
          </a:p>
          <a:p>
            <a:r>
              <a:rPr lang="en-US" sz="1200" b="0" i="0" kern="1200" smtClean="0">
                <a:solidFill>
                  <a:schemeClr val="tx1"/>
                </a:solidFill>
                <a:latin typeface="+mn-lt"/>
                <a:ea typeface="+mn-ea"/>
                <a:cs typeface="+mn-cs"/>
              </a:rPr>
              <a:t>The error amplifier output is used to drive the motor; If it is positive the motor will turn in one direction, if negative the other. This allows the error amplifier to reduce the difference between its inputs (thus closing the negative feedback loop) and so make the servo go to the commanded position.</a:t>
            </a:r>
          </a:p>
          <a:p>
            <a:r>
              <a:rPr lang="en-US" sz="1200" b="0" i="0" kern="1200" smtClean="0">
                <a:solidFill>
                  <a:schemeClr val="tx1"/>
                </a:solidFill>
                <a:latin typeface="+mn-lt"/>
                <a:ea typeface="+mn-ea"/>
                <a:cs typeface="+mn-cs"/>
              </a:rPr>
              <a:t>The servo normally contains a single integrated circuit and a hand full of discreet components to implement the entire control system.</a:t>
            </a:r>
          </a:p>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46</a:t>
            </a:fld>
            <a:endParaRPr lang="en-US"/>
          </a:p>
        </p:txBody>
      </p:sp>
    </p:spTree>
    <p:extLst>
      <p:ext uri="{BB962C8B-B14F-4D97-AF65-F5344CB8AC3E}">
        <p14:creationId xmlns:p14="http://schemas.microsoft.com/office/powerpoint/2010/main" val="2079701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latin typeface="+mn-lt"/>
                <a:ea typeface="+mn-ea"/>
                <a:cs typeface="+mn-cs"/>
              </a:rPr>
              <a:t>mắt phát hồng ngoại sẽ phát ra sóng ánh sáng có bước sóng hồng ngoại , ở mắt thu bình thường thì có nội trở rất lớn (khoảng vài trăm kilo ôm ) , khi mắt thu bị tia hồng ngoại chiếu vào thì nội trở của nó giảm xuống  ( khoảng vài chục ôm).</a:t>
            </a:r>
            <a:endParaRPr lang="en-US" sz="1200" b="0" i="0" kern="1200" smtClean="0">
              <a:solidFill>
                <a:schemeClr val="tx1"/>
              </a:solidFill>
              <a:latin typeface="+mn-lt"/>
              <a:ea typeface="+mn-ea"/>
              <a:cs typeface="+mn-cs"/>
            </a:endParaRPr>
          </a:p>
          <a:p>
            <a:r>
              <a:rPr lang="vi-VN" sz="1200" b="0" i="0" kern="1200" smtClean="0">
                <a:solidFill>
                  <a:schemeClr val="tx1"/>
                </a:solidFill>
                <a:latin typeface="+mn-lt"/>
                <a:ea typeface="+mn-ea"/>
                <a:cs typeface="+mn-cs"/>
              </a:rPr>
              <a:t>dùng 1 con oppam như lm358p chẳng hạn để tạo các mức logic 0 và 1 bằng cách so sánh 2 giá trị điện áp của cầu chia điện trở (ở đây ta dùng biến trở ) và điện áp trên anot của mắt nhận hồng ngoại</a:t>
            </a:r>
            <a:r>
              <a:rPr lang="vi-VN" smtClean="0"/>
              <a:t/>
            </a:r>
            <a:br>
              <a:rPr lang="vi-VN" smtClean="0"/>
            </a:br>
            <a:r>
              <a:rPr lang="vi-VN" sz="1200" b="0" i="0" kern="1200" smtClean="0">
                <a:solidFill>
                  <a:schemeClr val="tx1"/>
                </a:solidFill>
                <a:latin typeface="+mn-lt"/>
                <a:ea typeface="+mn-ea"/>
                <a:cs typeface="+mn-cs"/>
              </a:rPr>
              <a:t>Nếu khi có tia hồng ngoại chiếu vào mắt nhận thì nội trở mắt nhận giảm nên điện áp trên cực anot của mắt nhận sẽ tăng lên , khi điện áp này lớn hơn điện áp của cầu phân áp bằng điện trở thì mức điện áp ra sẽ là VCC ( mức logic 1)  ngược lại là  mức logic 0</a:t>
            </a:r>
            <a:endParaRPr lang="en-US" smtClean="0"/>
          </a:p>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48</a:t>
            </a:fld>
            <a:endParaRPr lang="en-US"/>
          </a:p>
        </p:txBody>
      </p:sp>
    </p:spTree>
    <p:extLst>
      <p:ext uri="{BB962C8B-B14F-4D97-AF65-F5344CB8AC3E}">
        <p14:creationId xmlns:p14="http://schemas.microsoft.com/office/powerpoint/2010/main" val="1798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3</a:t>
            </a:fld>
            <a:endParaRPr lang="en-US"/>
          </a:p>
        </p:txBody>
      </p:sp>
    </p:spTree>
    <p:extLst>
      <p:ext uri="{BB962C8B-B14F-4D97-AF65-F5344CB8AC3E}">
        <p14:creationId xmlns:p14="http://schemas.microsoft.com/office/powerpoint/2010/main" val="2744885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latin typeface="+mn-lt"/>
                <a:ea typeface="+mn-ea"/>
                <a:cs typeface="+mn-cs"/>
              </a:rPr>
              <a:t>mắt phát hồng ngoại sẽ phát ra sóng ánh sáng có bước sóng hồng ngoại , ở mắt thu bình thường thì có nội trở rất lớn (khoảng vài trăm kilo ôm ) , khi mắt thu bị tia hồng ngoại chiếu vào thì nội trở của nó giảm xuống  ( khoảng vài chục ôm).</a:t>
            </a:r>
            <a:endParaRPr lang="en-US" sz="1200" b="0" i="0" kern="1200" smtClean="0">
              <a:solidFill>
                <a:schemeClr val="tx1"/>
              </a:solidFill>
              <a:latin typeface="+mn-lt"/>
              <a:ea typeface="+mn-ea"/>
              <a:cs typeface="+mn-cs"/>
            </a:endParaRPr>
          </a:p>
          <a:p>
            <a:r>
              <a:rPr lang="vi-VN" sz="1200" b="0" i="0" kern="1200" smtClean="0">
                <a:solidFill>
                  <a:schemeClr val="tx1"/>
                </a:solidFill>
                <a:latin typeface="+mn-lt"/>
                <a:ea typeface="+mn-ea"/>
                <a:cs typeface="+mn-cs"/>
              </a:rPr>
              <a:t>dùng 1 con oppam như lm358p chẳng hạn để tạo các mức logic 0 và 1 bằng cách so sánh 2 giá trị điện áp của cầu chia điện trở (ở đây ta dùng biến trở ) và điện áp trên anot của mắt nhận hồng ngoại</a:t>
            </a:r>
            <a:r>
              <a:rPr lang="vi-VN" smtClean="0"/>
              <a:t/>
            </a:r>
            <a:br>
              <a:rPr lang="vi-VN" smtClean="0"/>
            </a:br>
            <a:r>
              <a:rPr lang="vi-VN" sz="1200" b="0" i="0" kern="1200" smtClean="0">
                <a:solidFill>
                  <a:schemeClr val="tx1"/>
                </a:solidFill>
                <a:latin typeface="+mn-lt"/>
                <a:ea typeface="+mn-ea"/>
                <a:cs typeface="+mn-cs"/>
              </a:rPr>
              <a:t>Nếu khi có tia hồng ngoại chiếu vào mắt nhận thì nội trở mắt nhận giảm nên điện áp trên cực anot của mắt nhận sẽ tăng lên , khi điện áp này lớn hơn điện áp của cầu phân áp bằng điện trở thì mức điện áp ra sẽ là VCC ( mức logic 1)  ngược lại là  mức logic 0</a:t>
            </a:r>
            <a:endParaRPr lang="en-US" smtClean="0"/>
          </a:p>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49</a:t>
            </a:fld>
            <a:endParaRPr lang="en-US"/>
          </a:p>
        </p:txBody>
      </p:sp>
    </p:spTree>
    <p:extLst>
      <p:ext uri="{BB962C8B-B14F-4D97-AF65-F5344CB8AC3E}">
        <p14:creationId xmlns:p14="http://schemas.microsoft.com/office/powerpoint/2010/main" val="373592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6</a:t>
            </a:fld>
            <a:endParaRPr lang="en-US"/>
          </a:p>
        </p:txBody>
      </p:sp>
    </p:spTree>
    <p:extLst>
      <p:ext uri="{BB962C8B-B14F-4D97-AF65-F5344CB8AC3E}">
        <p14:creationId xmlns:p14="http://schemas.microsoft.com/office/powerpoint/2010/main" val="138169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7</a:t>
            </a:fld>
            <a:endParaRPr lang="en-US"/>
          </a:p>
        </p:txBody>
      </p:sp>
    </p:spTree>
    <p:extLst>
      <p:ext uri="{BB962C8B-B14F-4D97-AF65-F5344CB8AC3E}">
        <p14:creationId xmlns:p14="http://schemas.microsoft.com/office/powerpoint/2010/main" val="173228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8</a:t>
            </a:fld>
            <a:endParaRPr lang="en-US"/>
          </a:p>
        </p:txBody>
      </p:sp>
    </p:spTree>
    <p:extLst>
      <p:ext uri="{BB962C8B-B14F-4D97-AF65-F5344CB8AC3E}">
        <p14:creationId xmlns:p14="http://schemas.microsoft.com/office/powerpoint/2010/main" val="3816227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9</a:t>
            </a:fld>
            <a:endParaRPr lang="en-US"/>
          </a:p>
        </p:txBody>
      </p:sp>
    </p:spTree>
    <p:extLst>
      <p:ext uri="{BB962C8B-B14F-4D97-AF65-F5344CB8AC3E}">
        <p14:creationId xmlns:p14="http://schemas.microsoft.com/office/powerpoint/2010/main" val="282600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2 Arduino mega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là</a:t>
            </a:r>
            <a:r>
              <a:rPr lang="en-US" baseline="0" dirty="0" smtClean="0"/>
              <a:t> </a:t>
            </a:r>
            <a:r>
              <a:rPr lang="en-US" baseline="0" dirty="0" err="1" smtClean="0"/>
              <a:t>bộ</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trung</a:t>
            </a:r>
            <a:r>
              <a:rPr lang="en-US" baseline="0" dirty="0" smtClean="0"/>
              <a:t> </a:t>
            </a:r>
            <a:r>
              <a:rPr lang="en-US" baseline="0" dirty="0" err="1" smtClean="0"/>
              <a:t>tâm</a:t>
            </a:r>
            <a:r>
              <a:rPr lang="en-US" baseline="0" dirty="0" smtClean="0"/>
              <a:t>. Arduino mega </a:t>
            </a:r>
            <a:r>
              <a:rPr lang="en-US" baseline="0" dirty="0" err="1" smtClean="0"/>
              <a:t>nhận</a:t>
            </a:r>
            <a:r>
              <a:rPr lang="en-US" baseline="0" dirty="0" smtClean="0"/>
              <a:t> </a:t>
            </a:r>
            <a:r>
              <a:rPr lang="en-US" baseline="0" dirty="0" err="1" smtClean="0"/>
              <a:t>nguồn</a:t>
            </a:r>
            <a:r>
              <a:rPr lang="en-US" baseline="0" dirty="0" smtClean="0"/>
              <a:t> </a:t>
            </a:r>
            <a:r>
              <a:rPr lang="en-US" baseline="0" dirty="0" err="1" smtClean="0"/>
              <a:t>điện</a:t>
            </a:r>
            <a:r>
              <a:rPr lang="en-US" baseline="0" dirty="0" smtClean="0"/>
              <a:t> </a:t>
            </a:r>
            <a:r>
              <a:rPr lang="en-US" baseline="0" dirty="0" err="1" smtClean="0"/>
              <a:t>cấp</a:t>
            </a:r>
            <a:r>
              <a:rPr lang="en-US" baseline="0" dirty="0" smtClean="0"/>
              <a:t> </a:t>
            </a:r>
            <a:r>
              <a:rPr lang="en-US" baseline="0" dirty="0" err="1" smtClean="0"/>
              <a:t>vào</a:t>
            </a:r>
            <a:r>
              <a:rPr lang="en-US" baseline="0" dirty="0" smtClean="0"/>
              <a:t> </a:t>
            </a:r>
            <a:r>
              <a:rPr lang="en-US" baseline="0" dirty="0" err="1" smtClean="0"/>
              <a:t>từ</a:t>
            </a:r>
            <a:r>
              <a:rPr lang="en-US" baseline="0" dirty="0" smtClean="0"/>
              <a:t> 7-12v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nguồn</a:t>
            </a:r>
            <a:r>
              <a:rPr lang="en-US" baseline="0" dirty="0" smtClean="0"/>
              <a:t> </a:t>
            </a:r>
            <a:r>
              <a:rPr lang="en-US" baseline="0" dirty="0" err="1" smtClean="0"/>
              <a:t>điện</a:t>
            </a:r>
            <a:r>
              <a:rPr lang="en-US" baseline="0" dirty="0" smtClean="0"/>
              <a:t> 5v ở </a:t>
            </a:r>
            <a:r>
              <a:rPr lang="en-US" baseline="0" dirty="0" err="1" smtClean="0"/>
              <a:t>các</a:t>
            </a:r>
            <a:r>
              <a:rPr lang="en-US" baseline="0" dirty="0" smtClean="0"/>
              <a:t> </a:t>
            </a:r>
            <a:r>
              <a:rPr lang="en-US" baseline="0" dirty="0" err="1" smtClean="0"/>
              <a:t>chân</a:t>
            </a:r>
            <a:r>
              <a:rPr lang="en-US" baseline="0" dirty="0" smtClean="0"/>
              <a:t> Power pin.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a:t>
            </a:r>
            <a:r>
              <a:rPr lang="en-US" baseline="0" dirty="0" err="1" smtClean="0"/>
              <a:t>chân</a:t>
            </a:r>
            <a:r>
              <a:rPr lang="en-US" baseline="0" dirty="0" smtClean="0"/>
              <a:t> </a:t>
            </a:r>
            <a:r>
              <a:rPr lang="en-US" baseline="0" dirty="0" err="1" smtClean="0"/>
              <a:t>digita</a:t>
            </a:r>
            <a:r>
              <a:rPr lang="en-US" baseline="0" dirty="0" smtClean="0"/>
              <a:t> </a:t>
            </a:r>
            <a:r>
              <a:rPr lang="en-US" baseline="0" dirty="0" err="1" smtClean="0"/>
              <a:t>từ</a:t>
            </a:r>
            <a:r>
              <a:rPr lang="en-US" baseline="0" dirty="0" smtClean="0"/>
              <a:t> 22- 55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servo </a:t>
            </a:r>
            <a:r>
              <a:rPr lang="en-US" baseline="0" dirty="0" err="1" smtClean="0"/>
              <a:t>làm</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điều</a:t>
            </a:r>
            <a:r>
              <a:rPr lang="en-US" baseline="0" dirty="0" smtClean="0"/>
              <a:t> </a:t>
            </a:r>
            <a:r>
              <a:rPr lang="en-US" baseline="0" dirty="0" err="1" smtClean="0"/>
              <a:t>hướng</a:t>
            </a:r>
            <a:r>
              <a:rPr lang="en-US" baseline="0" dirty="0" smtClean="0"/>
              <a:t> bi </a:t>
            </a:r>
            <a:r>
              <a:rPr lang="en-US" baseline="0" dirty="0" err="1" smtClean="0"/>
              <a:t>đi</a:t>
            </a:r>
            <a:r>
              <a:rPr lang="en-US" baseline="0" dirty="0" smtClean="0"/>
              <a:t> </a:t>
            </a:r>
            <a:r>
              <a:rPr lang="en-US" baseline="0" dirty="0" err="1" smtClean="0"/>
              <a:t>vào</a:t>
            </a:r>
            <a:r>
              <a:rPr lang="en-US" baseline="0" dirty="0" smtClean="0"/>
              <a:t> </a:t>
            </a:r>
            <a:r>
              <a:rPr lang="en-US" baseline="0" dirty="0" err="1" smtClean="0"/>
              <a:t>đúng</a:t>
            </a:r>
            <a:r>
              <a:rPr lang="en-US" baseline="0" dirty="0" smtClean="0"/>
              <a:t> </a:t>
            </a:r>
            <a:r>
              <a:rPr lang="en-US" baseline="0" dirty="0" err="1" smtClean="0"/>
              <a:t>kho</a:t>
            </a:r>
            <a:r>
              <a:rPr lang="en-US" baseline="0" dirty="0" smtClean="0"/>
              <a:t> </a:t>
            </a:r>
            <a:r>
              <a:rPr lang="en-US" baseline="0" dirty="0" err="1" smtClean="0"/>
              <a:t>chứa</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cảm</a:t>
            </a:r>
            <a:r>
              <a:rPr lang="en-US" baseline="0" dirty="0" smtClean="0"/>
              <a:t> </a:t>
            </a:r>
            <a:r>
              <a:rPr lang="en-US" baseline="0" dirty="0" err="1" smtClean="0"/>
              <a:t>biến</a:t>
            </a:r>
            <a:r>
              <a:rPr lang="en-US" baseline="0" dirty="0" smtClean="0"/>
              <a:t> </a:t>
            </a:r>
            <a:r>
              <a:rPr lang="en-US" baseline="0" dirty="0" err="1" smtClean="0"/>
              <a:t>hồng</a:t>
            </a:r>
            <a:r>
              <a:rPr lang="en-US" baseline="0" dirty="0" smtClean="0"/>
              <a:t> </a:t>
            </a:r>
            <a:r>
              <a:rPr lang="en-US" baseline="0" dirty="0" err="1" smtClean="0"/>
              <a:t>ngoại</a:t>
            </a:r>
            <a:r>
              <a:rPr lang="en-US" baseline="0" dirty="0" smtClean="0"/>
              <a:t>. </a:t>
            </a:r>
            <a:r>
              <a:rPr lang="en-US" baseline="0" dirty="0" err="1" smtClean="0"/>
              <a:t>Các</a:t>
            </a:r>
            <a:r>
              <a:rPr lang="en-US" baseline="0" dirty="0" smtClean="0"/>
              <a:t> </a:t>
            </a:r>
            <a:r>
              <a:rPr lang="en-US" baseline="0" dirty="0" err="1" smtClean="0"/>
              <a:t>chân</a:t>
            </a:r>
            <a:r>
              <a:rPr lang="en-US" baseline="0" dirty="0" smtClean="0"/>
              <a:t> digital </a:t>
            </a:r>
            <a:r>
              <a:rPr lang="en-US" baseline="0" dirty="0" err="1" smtClean="0"/>
              <a:t>từ</a:t>
            </a:r>
            <a:r>
              <a:rPr lang="en-US" baseline="0" dirty="0" smtClean="0"/>
              <a:t> 3-7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cảm</a:t>
            </a:r>
            <a:r>
              <a:rPr lang="en-US" baseline="0" dirty="0" smtClean="0"/>
              <a:t> </a:t>
            </a:r>
            <a:r>
              <a:rPr lang="en-US" baseline="0" dirty="0" err="1" smtClean="0"/>
              <a:t>biến</a:t>
            </a:r>
            <a:r>
              <a:rPr lang="en-US" baseline="0" dirty="0" smtClean="0"/>
              <a:t> </a:t>
            </a:r>
            <a:r>
              <a:rPr lang="en-US" baseline="0" dirty="0" err="1" smtClean="0"/>
              <a:t>màu</a:t>
            </a:r>
            <a:r>
              <a:rPr lang="en-US" baseline="0" dirty="0" smtClean="0"/>
              <a:t> GY-31 </a:t>
            </a:r>
            <a:r>
              <a:rPr lang="en-US" baseline="0" dirty="0" err="1" smtClean="0"/>
              <a:t>làm</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điều</a:t>
            </a:r>
            <a:r>
              <a:rPr lang="en-US" baseline="0" dirty="0" smtClean="0"/>
              <a:t> </a:t>
            </a:r>
            <a:r>
              <a:rPr lang="en-US" baseline="0" dirty="0" err="1" smtClean="0"/>
              <a:t>khiển</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chân</a:t>
            </a:r>
            <a:r>
              <a:rPr lang="en-US" baseline="0" dirty="0" smtClean="0"/>
              <a:t> </a:t>
            </a:r>
            <a:r>
              <a:rPr lang="en-US" baseline="0" dirty="0" err="1" smtClean="0"/>
              <a:t>số</a:t>
            </a:r>
            <a:r>
              <a:rPr lang="en-US" baseline="0" dirty="0" smtClean="0"/>
              <a:t> 2</a:t>
            </a:r>
            <a:endParaRPr lang="en-US" dirty="0"/>
          </a:p>
        </p:txBody>
      </p:sp>
      <p:sp>
        <p:nvSpPr>
          <p:cNvPr id="4" name="Slide Number Placeholder 3"/>
          <p:cNvSpPr>
            <a:spLocks noGrp="1"/>
          </p:cNvSpPr>
          <p:nvPr>
            <p:ph type="sldNum" sz="quarter" idx="10"/>
          </p:nvPr>
        </p:nvSpPr>
        <p:spPr/>
        <p:txBody>
          <a:bodyPr/>
          <a:lstStyle/>
          <a:p>
            <a:fld id="{E3F3E96D-9C65-4902-88A0-44E984556308}" type="slidenum">
              <a:rPr lang="en-US" smtClean="0"/>
              <a:t>12</a:t>
            </a:fld>
            <a:endParaRPr lang="en-US"/>
          </a:p>
        </p:txBody>
      </p:sp>
    </p:spTree>
    <p:extLst>
      <p:ext uri="{BB962C8B-B14F-4D97-AF65-F5344CB8AC3E}">
        <p14:creationId xmlns:p14="http://schemas.microsoft.com/office/powerpoint/2010/main" val="398750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GY-31 </a:t>
            </a:r>
            <a:r>
              <a:rPr lang="en-US" baseline="0" dirty="0" err="1" smtClean="0"/>
              <a:t>là</a:t>
            </a:r>
            <a:r>
              <a:rPr lang="en-US" baseline="0" dirty="0" smtClean="0"/>
              <a:t> </a:t>
            </a:r>
            <a:r>
              <a:rPr lang="en-US" baseline="0" dirty="0" err="1" smtClean="0"/>
              <a:t>một</a:t>
            </a:r>
            <a:r>
              <a:rPr lang="en-US" baseline="0" dirty="0" smtClean="0"/>
              <a:t> color Sensor module </a:t>
            </a:r>
            <a:r>
              <a:rPr lang="en-US" baseline="0" dirty="0" err="1" smtClean="0"/>
              <a:t>gọi</a:t>
            </a:r>
            <a:r>
              <a:rPr lang="en-US" baseline="0" dirty="0" smtClean="0"/>
              <a:t> </a:t>
            </a:r>
            <a:r>
              <a:rPr lang="en-US" baseline="0" dirty="0" err="1" smtClean="0"/>
              <a:t>là</a:t>
            </a:r>
            <a:r>
              <a:rPr lang="en-US" baseline="0" dirty="0" smtClean="0"/>
              <a:t> TCS3200 </a:t>
            </a:r>
            <a:r>
              <a:rPr lang="en-US" baseline="0" dirty="0" err="1" smtClean="0"/>
              <a:t>gồm</a:t>
            </a:r>
            <a:r>
              <a:rPr lang="en-US" baseline="0" dirty="0" smtClean="0"/>
              <a:t> 1 </a:t>
            </a:r>
            <a:r>
              <a:rPr lang="en-US" baseline="0" dirty="0" err="1" smtClean="0"/>
              <a:t>mảng</a:t>
            </a:r>
            <a:r>
              <a:rPr lang="en-US" baseline="0" dirty="0" smtClean="0"/>
              <a:t> ma </a:t>
            </a:r>
            <a:r>
              <a:rPr lang="en-US" baseline="0" dirty="0" err="1" smtClean="0"/>
              <a:t>trận</a:t>
            </a:r>
            <a:r>
              <a:rPr lang="en-US" baseline="0" dirty="0" smtClean="0"/>
              <a:t> 8x8 </a:t>
            </a:r>
            <a:r>
              <a:rPr lang="en-US" baseline="0" dirty="0" err="1" smtClean="0"/>
              <a:t>các</a:t>
            </a:r>
            <a:r>
              <a:rPr lang="en-US" baseline="0" dirty="0" smtClean="0"/>
              <a:t> </a:t>
            </a:r>
            <a:r>
              <a:rPr lang="en-US" baseline="0" dirty="0" err="1" smtClean="0"/>
              <a:t>photodiot</a:t>
            </a:r>
            <a:r>
              <a:rPr lang="en-US" baseline="0" dirty="0" smtClean="0"/>
              <a:t> chia </a:t>
            </a:r>
            <a:r>
              <a:rPr lang="en-US" baseline="0" dirty="0" err="1" smtClean="0"/>
              <a:t>đều</a:t>
            </a:r>
            <a:r>
              <a:rPr lang="en-US" baseline="0" dirty="0" smtClean="0"/>
              <a:t> </a:t>
            </a:r>
            <a:r>
              <a:rPr lang="en-US" baseline="0" dirty="0" err="1" smtClean="0"/>
              <a:t>cho</a:t>
            </a:r>
            <a:r>
              <a:rPr lang="en-US" baseline="0" dirty="0" smtClean="0"/>
              <a:t> 4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chính</a:t>
            </a:r>
            <a:r>
              <a:rPr lang="en-US" baseline="0" dirty="0" smtClean="0"/>
              <a:t> Red, Green, Blue </a:t>
            </a:r>
            <a:r>
              <a:rPr lang="en-US" baseline="0" dirty="0" err="1" smtClean="0"/>
              <a:t>và</a:t>
            </a:r>
            <a:r>
              <a:rPr lang="en-US" baseline="0" dirty="0" smtClean="0"/>
              <a:t> Clear (hay </a:t>
            </a:r>
            <a:r>
              <a:rPr lang="en-US" baseline="0" dirty="0" err="1" smtClean="0"/>
              <a:t>ánh</a:t>
            </a:r>
            <a:r>
              <a:rPr lang="en-US" baseline="0" dirty="0" smtClean="0"/>
              <a:t> sang </a:t>
            </a:r>
            <a:r>
              <a:rPr lang="en-US" baseline="0" dirty="0" err="1" smtClean="0"/>
              <a:t>trắng</a:t>
            </a:r>
            <a:r>
              <a:rPr lang="en-US" baseline="0" dirty="0" smtClean="0"/>
              <a:t>) </a:t>
            </a:r>
            <a:r>
              <a:rPr lang="en-US" baseline="0" dirty="0" err="1" smtClean="0"/>
              <a:t>mỗi</a:t>
            </a:r>
            <a:r>
              <a:rPr lang="en-US" baseline="0" dirty="0" smtClean="0"/>
              <a:t> </a:t>
            </a:r>
            <a:r>
              <a:rPr lang="en-US" baseline="0" dirty="0" err="1" smtClean="0"/>
              <a:t>bộ</a:t>
            </a:r>
            <a:r>
              <a:rPr lang="en-US" baseline="0" dirty="0" smtClean="0"/>
              <a:t> </a:t>
            </a:r>
            <a:r>
              <a:rPr lang="en-US" baseline="0" dirty="0" err="1" smtClean="0"/>
              <a:t>lọc</a:t>
            </a:r>
            <a:r>
              <a:rPr lang="en-US" baseline="0" dirty="0" smtClean="0"/>
              <a:t> </a:t>
            </a:r>
            <a:r>
              <a:rPr lang="en-US" baseline="0" dirty="0" err="1" smtClean="0"/>
              <a:t>màu</a:t>
            </a:r>
            <a:r>
              <a:rPr lang="en-US" baseline="0" dirty="0" smtClean="0"/>
              <a:t> </a:t>
            </a:r>
            <a:r>
              <a:rPr lang="en-US" baseline="0" dirty="0" err="1" smtClean="0"/>
              <a:t>là</a:t>
            </a:r>
            <a:r>
              <a:rPr lang="en-US" baseline="0" dirty="0" smtClean="0"/>
              <a:t> 16 </a:t>
            </a:r>
            <a:r>
              <a:rPr lang="en-US" baseline="0" dirty="0" err="1" smtClean="0"/>
              <a:t>photodiot</a:t>
            </a:r>
            <a:r>
              <a:rPr lang="en-US" baseline="0" dirty="0" smtClean="0"/>
              <a:t> </a:t>
            </a:r>
            <a:r>
              <a:rPr lang="en-US" baseline="0" dirty="0" err="1" smtClean="0"/>
              <a:t>được</a:t>
            </a:r>
            <a:r>
              <a:rPr lang="en-US" baseline="0" dirty="0" smtClean="0"/>
              <a:t> </a:t>
            </a:r>
            <a:r>
              <a:rPr lang="en-US" baseline="0" dirty="0" err="1" smtClean="0"/>
              <a:t>phân</a:t>
            </a:r>
            <a:r>
              <a:rPr lang="en-US" baseline="0" dirty="0" smtClean="0"/>
              <a:t> </a:t>
            </a:r>
            <a:r>
              <a:rPr lang="en-US" baseline="0" dirty="0" err="1" smtClean="0"/>
              <a:t>bố</a:t>
            </a:r>
            <a:r>
              <a:rPr lang="en-US" baseline="0" dirty="0" smtClean="0"/>
              <a:t> </a:t>
            </a:r>
            <a:r>
              <a:rPr lang="en-US" baseline="0" dirty="0" err="1" smtClean="0"/>
              <a:t>rải</a:t>
            </a:r>
            <a:r>
              <a:rPr lang="en-US" baseline="0" dirty="0" smtClean="0"/>
              <a:t> </a:t>
            </a:r>
            <a:r>
              <a:rPr lang="en-US" baseline="0" dirty="0" err="1" smtClean="0"/>
              <a:t>rác</a:t>
            </a:r>
            <a:r>
              <a:rPr lang="en-US" baseline="0" dirty="0" smtClean="0"/>
              <a:t> </a:t>
            </a:r>
            <a:r>
              <a:rPr lang="en-US" baseline="0" dirty="0" err="1" smtClean="0"/>
              <a:t>trên</a:t>
            </a:r>
            <a:r>
              <a:rPr lang="en-US" baseline="0" dirty="0" smtClean="0"/>
              <a:t> ma </a:t>
            </a:r>
            <a:r>
              <a:rPr lang="en-US" baseline="0" dirty="0" err="1" smtClean="0"/>
              <a:t>trận</a:t>
            </a:r>
            <a:r>
              <a:rPr lang="en-US" baseline="0" dirty="0" smtClean="0"/>
              <a:t> 8x8 </a:t>
            </a:r>
            <a:r>
              <a:rPr lang="en-US" baseline="0" dirty="0" err="1" smtClean="0"/>
              <a:t>để</a:t>
            </a:r>
            <a:r>
              <a:rPr lang="en-US" baseline="0" dirty="0" smtClean="0"/>
              <a:t> </a:t>
            </a:r>
            <a:r>
              <a:rPr lang="en-US" baseline="0" dirty="0" err="1" smtClean="0"/>
              <a:t>đảm</a:t>
            </a:r>
            <a:r>
              <a:rPr lang="en-US" baseline="0" dirty="0" smtClean="0"/>
              <a:t> </a:t>
            </a:r>
            <a:r>
              <a:rPr lang="en-US" baseline="0" dirty="0" err="1" smtClean="0"/>
              <a:t>bảo</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thu</a:t>
            </a:r>
            <a:r>
              <a:rPr lang="en-US" baseline="0" dirty="0" smtClean="0"/>
              <a:t> </a:t>
            </a:r>
            <a:r>
              <a:rPr lang="en-US" baseline="0" dirty="0" err="1" smtClean="0"/>
              <a:t>được</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ở </a:t>
            </a:r>
            <a:r>
              <a:rPr lang="en-US" baseline="0" dirty="0" err="1" smtClean="0"/>
              <a:t>nhiều</a:t>
            </a:r>
            <a:r>
              <a:rPr lang="en-US" baseline="0" dirty="0" smtClean="0"/>
              <a:t> </a:t>
            </a:r>
            <a:r>
              <a:rPr lang="en-US" baseline="0" dirty="0" err="1" smtClean="0"/>
              <a:t>góc</a:t>
            </a:r>
            <a:r>
              <a:rPr lang="en-US" baseline="0" dirty="0" smtClean="0"/>
              <a:t> </a:t>
            </a:r>
            <a:r>
              <a:rPr lang="en-US" baseline="0" dirty="0" err="1" smtClean="0"/>
              <a:t>độ</a:t>
            </a:r>
            <a:endParaRPr lang="en-US" baseline="0" dirty="0" smtClean="0"/>
          </a:p>
          <a:p>
            <a:r>
              <a:rPr lang="en-US" baseline="0" dirty="0" err="1" smtClean="0"/>
              <a:t>Có</a:t>
            </a:r>
            <a:r>
              <a:rPr lang="en-US" baseline="0" dirty="0" smtClean="0"/>
              <a:t> </a:t>
            </a:r>
            <a:r>
              <a:rPr lang="en-US" baseline="0" dirty="0" err="1" smtClean="0"/>
              <a:t>thể</a:t>
            </a:r>
            <a:r>
              <a:rPr lang="en-US" baseline="0" dirty="0" smtClean="0"/>
              <a:t> chia TCS3200 color sensor module </a:t>
            </a:r>
            <a:r>
              <a:rPr lang="en-US" baseline="0" dirty="0" err="1" smtClean="0"/>
              <a:t>làm</a:t>
            </a:r>
            <a:r>
              <a:rPr lang="en-US" baseline="0" dirty="0" smtClean="0"/>
              <a:t> 2 </a:t>
            </a:r>
            <a:r>
              <a:rPr lang="en-US" baseline="0" dirty="0" err="1" smtClean="0"/>
              <a:t>khối</a:t>
            </a:r>
            <a:r>
              <a:rPr lang="en-US" baseline="0" dirty="0" smtClean="0"/>
              <a:t> </a:t>
            </a:r>
            <a:r>
              <a:rPr lang="en-US" baseline="0" dirty="0" err="1" smtClean="0"/>
              <a:t>chính</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nguyên</a:t>
            </a:r>
            <a:r>
              <a:rPr lang="en-US" baseline="0" dirty="0" smtClean="0"/>
              <a:t> </a:t>
            </a:r>
            <a:r>
              <a:rPr lang="en-US" baseline="0" dirty="0" err="1" smtClean="0"/>
              <a:t>lý</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Khối</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được</a:t>
            </a:r>
            <a:r>
              <a:rPr lang="en-US" baseline="0" dirty="0" smtClean="0"/>
              <a:t> </a:t>
            </a:r>
            <a:r>
              <a:rPr lang="en-US" baseline="0" dirty="0" err="1" smtClean="0"/>
              <a:t>điều</a:t>
            </a:r>
            <a:r>
              <a:rPr lang="en-US" baseline="0" dirty="0" smtClean="0"/>
              <a:t> </a:t>
            </a:r>
            <a:r>
              <a:rPr lang="en-US" baseline="0" dirty="0" err="1" smtClean="0"/>
              <a:t>khiển</a:t>
            </a:r>
            <a:r>
              <a:rPr lang="en-US" baseline="0" dirty="0" smtClean="0"/>
              <a:t> </a:t>
            </a:r>
            <a:r>
              <a:rPr lang="en-US" baseline="0" dirty="0" err="1" smtClean="0"/>
              <a:t>bởi</a:t>
            </a:r>
            <a:r>
              <a:rPr lang="en-US" baseline="0" dirty="0" smtClean="0"/>
              <a:t> 2 </a:t>
            </a:r>
            <a:r>
              <a:rPr lang="en-US" baseline="0" dirty="0" err="1" smtClean="0"/>
              <a:t>chân</a:t>
            </a:r>
            <a:r>
              <a:rPr lang="en-US" baseline="0" dirty="0" smtClean="0"/>
              <a:t> S2 </a:t>
            </a:r>
            <a:r>
              <a:rPr lang="en-US" baseline="0" dirty="0" err="1" smtClean="0"/>
              <a:t>và</a:t>
            </a:r>
            <a:r>
              <a:rPr lang="en-US" baseline="0" dirty="0" smtClean="0"/>
              <a:t> S3 </a:t>
            </a:r>
            <a:r>
              <a:rPr lang="en-US" baseline="0" dirty="0" err="1" smtClean="0"/>
              <a:t>làm</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đóng</a:t>
            </a:r>
            <a:r>
              <a:rPr lang="en-US" baseline="0" dirty="0" smtClean="0"/>
              <a:t> </a:t>
            </a:r>
            <a:r>
              <a:rPr lang="en-US" baseline="0" dirty="0" err="1" smtClean="0"/>
              <a:t>mở</a:t>
            </a:r>
            <a:r>
              <a:rPr lang="en-US" baseline="0" dirty="0" smtClean="0"/>
              <a:t> </a:t>
            </a:r>
            <a:r>
              <a:rPr lang="en-US" baseline="0" dirty="0" err="1" smtClean="0"/>
              <a:t>các</a:t>
            </a:r>
            <a:r>
              <a:rPr lang="en-US" baseline="0" dirty="0" smtClean="0"/>
              <a:t> </a:t>
            </a:r>
            <a:r>
              <a:rPr lang="en-US" baseline="0" dirty="0" err="1" smtClean="0"/>
              <a:t>bộ</a:t>
            </a:r>
            <a:r>
              <a:rPr lang="en-US" baseline="0" dirty="0" smtClean="0"/>
              <a:t> </a:t>
            </a:r>
            <a:r>
              <a:rPr lang="en-US" baseline="0" dirty="0" err="1" smtClean="0"/>
              <a:t>lọc</a:t>
            </a:r>
            <a:r>
              <a:rPr lang="en-US" baseline="0" dirty="0" smtClean="0"/>
              <a:t> </a:t>
            </a:r>
            <a:r>
              <a:rPr lang="en-US" baseline="0" dirty="0" err="1" smtClean="0"/>
              <a:t>màu</a:t>
            </a:r>
            <a:r>
              <a:rPr lang="en-US" baseline="0" dirty="0" smtClean="0"/>
              <a:t> </a:t>
            </a:r>
            <a:r>
              <a:rPr lang="en-US" baseline="0" dirty="0" err="1" smtClean="0"/>
              <a:t>Photodiot</a:t>
            </a:r>
            <a:r>
              <a:rPr lang="en-US" baseline="0" dirty="0" smtClean="0"/>
              <a:t>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chân</a:t>
            </a:r>
            <a:r>
              <a:rPr lang="en-US" baseline="0" dirty="0" smtClean="0"/>
              <a:t> S0, S1 </a:t>
            </a:r>
            <a:r>
              <a:rPr lang="en-US" baseline="0" dirty="0" err="1" smtClean="0"/>
              <a:t>làm</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dòng</a:t>
            </a:r>
            <a:r>
              <a:rPr lang="en-US" baseline="0" dirty="0" smtClean="0"/>
              <a:t> </a:t>
            </a:r>
            <a:r>
              <a:rPr lang="en-US" baseline="0" dirty="0" err="1" smtClean="0"/>
              <a:t>điện</a:t>
            </a:r>
            <a:r>
              <a:rPr lang="en-US" baseline="0" dirty="0" smtClean="0"/>
              <a:t> </a:t>
            </a:r>
            <a:r>
              <a:rPr lang="en-US" baseline="0" dirty="0" err="1" smtClean="0"/>
              <a:t>từ</a:t>
            </a:r>
            <a:r>
              <a:rPr lang="en-US" baseline="0" dirty="0" smtClean="0"/>
              <a:t> </a:t>
            </a:r>
            <a:r>
              <a:rPr lang="en-US" baseline="0" dirty="0" err="1" smtClean="0"/>
              <a:t>khối</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thành</a:t>
            </a:r>
            <a:r>
              <a:rPr lang="en-US" baseline="0" dirty="0" smtClean="0"/>
              <a:t> </a:t>
            </a:r>
            <a:r>
              <a:rPr lang="en-US" baseline="0" dirty="0" err="1" smtClean="0"/>
              <a:t>tần</a:t>
            </a:r>
            <a:r>
              <a:rPr lang="en-US" baseline="0" dirty="0" smtClean="0"/>
              <a:t> </a:t>
            </a:r>
            <a:r>
              <a:rPr lang="en-US" baseline="0" dirty="0" err="1" smtClean="0"/>
              <a:t>số</a:t>
            </a:r>
            <a:r>
              <a:rPr lang="en-US" baseline="0" dirty="0" smtClean="0"/>
              <a:t>. </a:t>
            </a:r>
            <a:r>
              <a:rPr lang="vi-VN" sz="1200" b="0" i="0" kern="1200" dirty="0" smtClean="0">
                <a:solidFill>
                  <a:schemeClr val="tx1"/>
                </a:solidFill>
                <a:effectLst/>
                <a:latin typeface="+mn-lt"/>
                <a:ea typeface="+mn-ea"/>
                <a:cs typeface="+mn-cs"/>
              </a:rPr>
              <a:t>Tần số đầu ra có độ rộng xung 50% và tỉ lệ với ánh sáng có cường độ và mầu sắc khác nhau .</a:t>
            </a:r>
            <a:r>
              <a:rPr lang="vi-VN" dirty="0" smtClean="0"/>
              <a:t/>
            </a:r>
            <a:br>
              <a:rPr lang="vi-VN" dirty="0" smtClean="0"/>
            </a:br>
            <a:r>
              <a:rPr lang="vi-VN" sz="1200" b="0" i="0" kern="1200" dirty="0" smtClean="0">
                <a:solidFill>
                  <a:schemeClr val="tx1"/>
                </a:solidFill>
                <a:effectLst/>
                <a:latin typeface="+mn-lt"/>
                <a:ea typeface="+mn-ea"/>
                <a:cs typeface="+mn-cs"/>
              </a:rPr>
              <a:t>Tần số đầu ra nằm trong khoảng 2Hz-500Khz .</a:t>
            </a:r>
            <a:r>
              <a:rPr lang="vi-VN" dirty="0" smtClean="0"/>
              <a:t/>
            </a:r>
            <a:br>
              <a:rPr lang="vi-VN" dirty="0" smtClean="0"/>
            </a:br>
            <a:r>
              <a:rPr lang="vi-VN" sz="1200" b="0" i="0" kern="1200" dirty="0" smtClean="0">
                <a:solidFill>
                  <a:schemeClr val="tx1"/>
                </a:solidFill>
                <a:effectLst/>
                <a:latin typeface="+mn-lt"/>
                <a:ea typeface="+mn-ea"/>
                <a:cs typeface="+mn-cs"/>
              </a:rPr>
              <a:t>Ta có thể lựa chọn tỉ lệ tần số đầu ra ở các mức khác nhau như bảng trên cho phù hợp với phần cứng đo tần số .</a:t>
            </a:r>
            <a:endParaRPr lang="en-US" dirty="0"/>
          </a:p>
        </p:txBody>
      </p:sp>
      <p:sp>
        <p:nvSpPr>
          <p:cNvPr id="4" name="Slide Number Placeholder 3"/>
          <p:cNvSpPr>
            <a:spLocks noGrp="1"/>
          </p:cNvSpPr>
          <p:nvPr>
            <p:ph type="sldNum" sz="quarter" idx="10"/>
          </p:nvPr>
        </p:nvSpPr>
        <p:spPr/>
        <p:txBody>
          <a:bodyPr/>
          <a:lstStyle/>
          <a:p>
            <a:fld id="{E3F3E96D-9C65-4902-88A0-44E984556308}" type="slidenum">
              <a:rPr lang="en-US" smtClean="0"/>
              <a:t>15</a:t>
            </a:fld>
            <a:endParaRPr lang="en-US"/>
          </a:p>
        </p:txBody>
      </p:sp>
    </p:spTree>
    <p:extLst>
      <p:ext uri="{BB962C8B-B14F-4D97-AF65-F5344CB8AC3E}">
        <p14:creationId xmlns:p14="http://schemas.microsoft.com/office/powerpoint/2010/main" val="948064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qua </a:t>
            </a:r>
            <a:r>
              <a:rPr lang="en-US" dirty="0" err="1" smtClean="0"/>
              <a:t>khố</a:t>
            </a:r>
            <a:r>
              <a:rPr lang="en-US" baseline="0" dirty="0" err="1" smtClean="0"/>
              <a:t>i</a:t>
            </a:r>
            <a:r>
              <a:rPr lang="en-US" baseline="0" dirty="0" smtClean="0"/>
              <a:t> </a:t>
            </a:r>
            <a:r>
              <a:rPr lang="en-US" baseline="0" dirty="0" err="1" smtClean="0"/>
              <a:t>lọc</a:t>
            </a:r>
            <a:r>
              <a:rPr lang="en-US" baseline="0" dirty="0" smtClean="0"/>
              <a:t> </a:t>
            </a:r>
            <a:r>
              <a:rPr lang="en-US" baseline="0" dirty="0" err="1" smtClean="0"/>
              <a:t>màu</a:t>
            </a:r>
            <a:r>
              <a:rPr lang="en-US" baseline="0" dirty="0" smtClean="0"/>
              <a:t>, Arduino </a:t>
            </a:r>
            <a:r>
              <a:rPr lang="en-US" baseline="0" dirty="0" err="1" smtClean="0"/>
              <a:t>sẽ</a:t>
            </a:r>
            <a:r>
              <a:rPr lang="en-US" baseline="0" dirty="0" smtClean="0"/>
              <a:t> </a:t>
            </a:r>
            <a:r>
              <a:rPr lang="en-US" baseline="0" dirty="0" err="1" smtClean="0"/>
              <a:t>nhận</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dưới</a:t>
            </a:r>
            <a:r>
              <a:rPr lang="en-US" baseline="0" dirty="0" smtClean="0"/>
              <a:t> </a:t>
            </a:r>
            <a:r>
              <a:rPr lang="en-US" baseline="0" dirty="0" err="1" smtClean="0"/>
              <a:t>dạng</a:t>
            </a:r>
            <a:r>
              <a:rPr lang="en-US" baseline="0" dirty="0" smtClean="0"/>
              <a:t> </a:t>
            </a:r>
            <a:r>
              <a:rPr lang="en-US" baseline="0" dirty="0" err="1" smtClean="0"/>
              <a:t>tần</a:t>
            </a:r>
            <a:r>
              <a:rPr lang="en-US" baseline="0" dirty="0" smtClean="0"/>
              <a:t> </a:t>
            </a:r>
            <a:r>
              <a:rPr lang="en-US" baseline="0" dirty="0" err="1" smtClean="0"/>
              <a:t>số</a:t>
            </a:r>
            <a:r>
              <a:rPr lang="en-US" baseline="0" dirty="0" smtClean="0"/>
              <a:t>. </a:t>
            </a:r>
            <a:r>
              <a:rPr lang="en-US" baseline="0" dirty="0" err="1" smtClean="0"/>
              <a:t>Vậy</a:t>
            </a:r>
            <a:r>
              <a:rPr lang="en-US" baseline="0" dirty="0" smtClean="0"/>
              <a:t> </a:t>
            </a:r>
            <a:r>
              <a:rPr lang="en-US" baseline="0" dirty="0" err="1" smtClean="0"/>
              <a:t>làm</a:t>
            </a:r>
            <a:r>
              <a:rPr lang="en-US" baseline="0" dirty="0" smtClean="0"/>
              <a:t> </a:t>
            </a:r>
            <a:r>
              <a:rPr lang="en-US" baseline="0" dirty="0" err="1" smtClean="0"/>
              <a:t>cách</a:t>
            </a:r>
            <a:r>
              <a:rPr lang="en-US" baseline="0" dirty="0" smtClean="0"/>
              <a:t> </a:t>
            </a:r>
            <a:r>
              <a:rPr lang="en-US" baseline="0" dirty="0" err="1" smtClean="0"/>
              <a:t>nào</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được</a:t>
            </a:r>
            <a:r>
              <a:rPr lang="en-US" baseline="0" dirty="0" smtClean="0"/>
              <a:t> </a:t>
            </a:r>
            <a:r>
              <a:rPr lang="en-US" baseline="0" dirty="0" err="1" smtClean="0"/>
              <a:t>viên</a:t>
            </a:r>
            <a:r>
              <a:rPr lang="en-US" baseline="0" dirty="0" smtClean="0"/>
              <a:t> bi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làm</a:t>
            </a:r>
            <a:r>
              <a:rPr lang="en-US" baseline="0" dirty="0" smtClean="0"/>
              <a:t> </a:t>
            </a:r>
            <a:r>
              <a:rPr lang="en-US" baseline="0" dirty="0" err="1" smtClean="0"/>
              <a:t>màu</a:t>
            </a:r>
            <a:r>
              <a:rPr lang="en-US" baseline="0" dirty="0" smtClean="0"/>
              <a:t> </a:t>
            </a:r>
            <a:r>
              <a:rPr lang="en-US" baseline="0" dirty="0" err="1" smtClean="0"/>
              <a:t>gì</a:t>
            </a:r>
            <a:r>
              <a:rPr lang="en-US" baseline="0" dirty="0" smtClean="0"/>
              <a:t>? Ở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K-NN (K nearest </a:t>
            </a:r>
            <a:r>
              <a:rPr lang="en-US" baseline="0" dirty="0" err="1" smtClean="0"/>
              <a:t>neighbours</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được</a:t>
            </a:r>
            <a:r>
              <a:rPr lang="en-US" baseline="0" dirty="0" smtClean="0"/>
              <a:t> </a:t>
            </a:r>
            <a:r>
              <a:rPr lang="en-US" baseline="0" dirty="0" err="1" smtClean="0"/>
              <a:t>màu</a:t>
            </a:r>
            <a:r>
              <a:rPr lang="en-US" baseline="0" dirty="0" smtClean="0"/>
              <a:t> </a:t>
            </a:r>
            <a:r>
              <a:rPr lang="en-US" baseline="0" dirty="0" err="1" smtClean="0"/>
              <a:t>sắc</a:t>
            </a:r>
            <a:r>
              <a:rPr lang="en-US" baseline="0" dirty="0" smtClean="0"/>
              <a:t> </a:t>
            </a:r>
            <a:r>
              <a:rPr lang="en-US" baseline="0" dirty="0" err="1" smtClean="0"/>
              <a:t>viên</a:t>
            </a:r>
            <a:r>
              <a:rPr lang="en-US" baseline="0" dirty="0" smtClean="0"/>
              <a:t> bi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được</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theo</a:t>
            </a:r>
            <a:r>
              <a:rPr lang="en-US" baseline="0" dirty="0" smtClean="0"/>
              <a:t> 4 </a:t>
            </a:r>
            <a:r>
              <a:rPr lang="en-US" baseline="0" dirty="0" err="1" smtClean="0"/>
              <a:t>bước</a:t>
            </a:r>
            <a:r>
              <a:rPr lang="en-US" baseline="0" dirty="0" smtClean="0"/>
              <a:t> </a:t>
            </a:r>
            <a:r>
              <a:rPr lang="en-US" baseline="0" dirty="0" err="1" smtClean="0"/>
              <a:t>chính</a:t>
            </a:r>
            <a:r>
              <a:rPr lang="en-US" baseline="0" dirty="0" smtClean="0"/>
              <a:t>. B1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không</a:t>
            </a:r>
            <a:r>
              <a:rPr lang="en-US" baseline="0" dirty="0" smtClean="0"/>
              <a:t> </a:t>
            </a:r>
            <a:r>
              <a:rPr lang="en-US" baseline="0" dirty="0" err="1" smtClean="0"/>
              <a:t>gian</a:t>
            </a:r>
            <a:r>
              <a:rPr lang="en-US" baseline="0" dirty="0" smtClean="0"/>
              <a:t> </a:t>
            </a:r>
            <a:r>
              <a:rPr lang="en-US" baseline="0" dirty="0" err="1" smtClean="0"/>
              <a:t>mẫu</a:t>
            </a:r>
            <a:r>
              <a:rPr lang="en-US" baseline="0" dirty="0" smtClean="0"/>
              <a:t>. B2: </a:t>
            </a:r>
            <a:r>
              <a:rPr lang="en-US" baseline="0" dirty="0" err="1" smtClean="0"/>
              <a:t>lấy</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số</a:t>
            </a:r>
            <a:r>
              <a:rPr lang="en-US" baseline="0" dirty="0" smtClean="0"/>
              <a:t> </a:t>
            </a:r>
            <a:r>
              <a:rPr lang="en-US" baseline="0" dirty="0" err="1" smtClean="0"/>
              <a:t>cần</a:t>
            </a:r>
            <a:r>
              <a:rPr lang="en-US" baseline="0" dirty="0" smtClean="0"/>
              <a:t> </a:t>
            </a:r>
            <a:r>
              <a:rPr lang="en-US" baseline="0" dirty="0" err="1" smtClean="0"/>
              <a:t>thiết</a:t>
            </a:r>
            <a:r>
              <a:rPr lang="en-US" baseline="0" dirty="0" smtClean="0"/>
              <a:t> </a:t>
            </a:r>
            <a:r>
              <a:rPr lang="en-US" baseline="0" dirty="0" err="1" smtClean="0"/>
              <a:t>của</a:t>
            </a:r>
            <a:r>
              <a:rPr lang="en-US" baseline="0" dirty="0" smtClean="0"/>
              <a:t> </a:t>
            </a:r>
            <a:r>
              <a:rPr lang="en-US" baseline="0" dirty="0" err="1" smtClean="0"/>
              <a:t>mẫu</a:t>
            </a:r>
            <a:r>
              <a:rPr lang="en-US" baseline="0" dirty="0" smtClean="0"/>
              <a:t> </a:t>
            </a:r>
            <a:r>
              <a:rPr lang="en-US" baseline="0" dirty="0" err="1" smtClean="0"/>
              <a:t>mới</a:t>
            </a:r>
            <a:r>
              <a:rPr lang="en-US" baseline="0" dirty="0" smtClean="0"/>
              <a:t>. B3: </a:t>
            </a:r>
            <a:r>
              <a:rPr lang="en-US" baseline="0" dirty="0" err="1" smtClean="0"/>
              <a:t>TÍnh</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mẫu</a:t>
            </a:r>
            <a:r>
              <a:rPr lang="en-US" baseline="0" dirty="0" smtClean="0"/>
              <a:t> </a:t>
            </a:r>
            <a:r>
              <a:rPr lang="en-US" baseline="0" dirty="0" err="1" smtClean="0"/>
              <a:t>mới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trong</a:t>
            </a:r>
            <a:r>
              <a:rPr lang="en-US" baseline="0" dirty="0" smtClean="0"/>
              <a:t> </a:t>
            </a:r>
            <a:r>
              <a:rPr lang="en-US" baseline="0" dirty="0" err="1" smtClean="0"/>
              <a:t>tập</a:t>
            </a:r>
            <a:r>
              <a:rPr lang="en-US" baseline="0" dirty="0" smtClean="0"/>
              <a:t> </a:t>
            </a:r>
            <a:r>
              <a:rPr lang="en-US" baseline="0" dirty="0" err="1" smtClean="0"/>
              <a:t>không</a:t>
            </a:r>
            <a:r>
              <a:rPr lang="en-US" baseline="0" dirty="0" smtClean="0"/>
              <a:t> </a:t>
            </a:r>
            <a:r>
              <a:rPr lang="en-US" baseline="0" dirty="0" err="1" smtClean="0"/>
              <a:t>gian</a:t>
            </a:r>
            <a:r>
              <a:rPr lang="en-US" baseline="0" dirty="0" smtClean="0"/>
              <a:t> </a:t>
            </a:r>
            <a:r>
              <a:rPr lang="en-US" baseline="0" dirty="0" err="1" smtClean="0"/>
              <a:t>mẫu</a:t>
            </a:r>
            <a:r>
              <a:rPr lang="en-US" baseline="0" dirty="0" smtClean="0"/>
              <a:t>. </a:t>
            </a:r>
            <a:r>
              <a:rPr lang="en-US" baseline="0" dirty="0" err="1" smtClean="0"/>
              <a:t>Chọn</a:t>
            </a:r>
            <a:r>
              <a:rPr lang="en-US" baseline="0" dirty="0" smtClean="0"/>
              <a:t> </a:t>
            </a:r>
            <a:r>
              <a:rPr lang="en-US" baseline="0" dirty="0" err="1" smtClean="0"/>
              <a:t>ra</a:t>
            </a:r>
            <a:r>
              <a:rPr lang="en-US" baseline="0" dirty="0" smtClean="0"/>
              <a:t> K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kết</a:t>
            </a:r>
            <a:r>
              <a:rPr lang="en-US" baseline="0" dirty="0" smtClean="0"/>
              <a:t> </a:t>
            </a:r>
            <a:r>
              <a:rPr lang="en-US" baseline="0" dirty="0" err="1" smtClean="0"/>
              <a:t>luận</a:t>
            </a:r>
            <a:endParaRPr lang="en-US" dirty="0" smtClean="0"/>
          </a:p>
          <a:p>
            <a:endParaRPr lang="en-US" dirty="0"/>
          </a:p>
        </p:txBody>
      </p:sp>
      <p:sp>
        <p:nvSpPr>
          <p:cNvPr id="4" name="Slide Number Placeholder 3"/>
          <p:cNvSpPr>
            <a:spLocks noGrp="1"/>
          </p:cNvSpPr>
          <p:nvPr>
            <p:ph type="sldNum" sz="quarter" idx="10"/>
          </p:nvPr>
        </p:nvSpPr>
        <p:spPr/>
        <p:txBody>
          <a:bodyPr/>
          <a:lstStyle/>
          <a:p>
            <a:fld id="{E3F3E96D-9C65-4902-88A0-44E984556308}" type="slidenum">
              <a:rPr lang="en-US" smtClean="0"/>
              <a:t>16</a:t>
            </a:fld>
            <a:endParaRPr lang="en-US"/>
          </a:p>
        </p:txBody>
      </p:sp>
    </p:spTree>
    <p:extLst>
      <p:ext uri="{BB962C8B-B14F-4D97-AF65-F5344CB8AC3E}">
        <p14:creationId xmlns:p14="http://schemas.microsoft.com/office/powerpoint/2010/main" val="408605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6AE41C-C218-4B41-8A9E-EA9890D0B39C}" type="datetime1">
              <a:rPr lang="en-US" smtClean="0"/>
              <a:t>8/25/2015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483859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BA19A8-7E6A-4500-9BFA-53E1B095B3CD}" type="datetime1">
              <a:rPr lang="en-US" smtClean="0"/>
              <a:t>8/25/2015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3407620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9DB571-A838-4BE8-90DD-DE6FD8AD781C}" type="datetime1">
              <a:rPr lang="en-US" smtClean="0"/>
              <a:t>8/25/2015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187768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E58A26-E31F-4A58-A350-449D2296AF65}" type="datetime1">
              <a:rPr lang="en-US" smtClean="0"/>
              <a:t>8/25/2015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52163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21A8D3-83D5-4128-A933-93E9419869E1}" type="datetime1">
              <a:rPr lang="en-US" smtClean="0"/>
              <a:t>8/25/2015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58596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D083E2-7145-47FC-B915-3440381B691D}" type="datetime1">
              <a:rPr lang="en-US" smtClean="0"/>
              <a:t>8/25/2015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713354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B69530-BDE7-475A-8914-4D8FB09F33DB}" type="datetime1">
              <a:rPr lang="en-US" smtClean="0"/>
              <a:t>8/25/2015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738934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FB22C0-B435-495F-85DA-4BFBBAFFC32A}" type="datetime1">
              <a:rPr lang="en-US" smtClean="0"/>
              <a:t>8/25/2015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458619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4FF14B-A47A-4801-87F5-EA258D94BA0F}" type="datetime1">
              <a:rPr lang="en-US" smtClean="0"/>
              <a:t>8/25/2015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01015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7DFB19-98F2-4B01-AF59-716923F1E181}" type="datetime1">
              <a:rPr lang="en-US" smtClean="0"/>
              <a:t>8/25/2015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42247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24C1DA-20DB-4CAD-872A-E85FE88027BF}" type="datetime1">
              <a:rPr lang="en-US" smtClean="0"/>
              <a:t>8/25/2015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339600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66494-B10B-40E9-9241-71C0AE62EE02}" type="datetime1">
              <a:rPr lang="en-US" smtClean="0"/>
              <a:t>8/25/2015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E57A3-B9FC-4051-9ECF-95B1A448CCF1}" type="slidenum">
              <a:rPr lang="en-US" smtClean="0"/>
              <a:t>‹#›</a:t>
            </a:fld>
            <a:endParaRPr lang="en-US"/>
          </a:p>
        </p:txBody>
      </p:sp>
    </p:spTree>
    <p:extLst>
      <p:ext uri="{BB962C8B-B14F-4D97-AF65-F5344CB8AC3E}">
        <p14:creationId xmlns:p14="http://schemas.microsoft.com/office/powerpoint/2010/main" val="1255652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4E57A3-B9FC-4051-9ECF-95B1A448CCF1}" type="slidenum">
              <a:rPr lang="en-US" smtClean="0"/>
              <a:t>1</a:t>
            </a:fld>
            <a:endParaRPr lang="en-US"/>
          </a:p>
        </p:txBody>
      </p:sp>
      <p:sp>
        <p:nvSpPr>
          <p:cNvPr id="7" name="TextBox 1"/>
          <p:cNvSpPr txBox="1">
            <a:spLocks noChangeArrowheads="1"/>
          </p:cNvSpPr>
          <p:nvPr/>
        </p:nvSpPr>
        <p:spPr bwMode="auto">
          <a:xfrm>
            <a:off x="2709931" y="2626056"/>
            <a:ext cx="6908854" cy="1077218"/>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sz="3200" b="1" dirty="0">
                <a:solidFill>
                  <a:schemeClr val="bg1"/>
                </a:solidFill>
              </a:rPr>
              <a:t>Design and </a:t>
            </a:r>
            <a:r>
              <a:rPr lang="en-US" sz="3200" b="1" dirty="0" smtClean="0">
                <a:solidFill>
                  <a:schemeClr val="bg1"/>
                </a:solidFill>
              </a:rPr>
              <a:t>implementation of</a:t>
            </a:r>
            <a:endParaRPr lang="en-US" sz="3200" dirty="0">
              <a:solidFill>
                <a:schemeClr val="bg1"/>
              </a:solidFill>
            </a:endParaRPr>
          </a:p>
          <a:p>
            <a:r>
              <a:rPr lang="en-US" sz="3200" b="1" smtClean="0">
                <a:solidFill>
                  <a:schemeClr val="bg1"/>
                </a:solidFill>
              </a:rPr>
              <a:t>Products </a:t>
            </a:r>
            <a:r>
              <a:rPr lang="en-US" sz="3200" b="1" dirty="0">
                <a:solidFill>
                  <a:schemeClr val="bg1"/>
                </a:solidFill>
              </a:rPr>
              <a:t>Sorting System based on color</a:t>
            </a:r>
            <a:endParaRPr lang="en-US" sz="3200" dirty="0">
              <a:solidFill>
                <a:schemeClr val="bg1"/>
              </a:solidFill>
            </a:endParaRPr>
          </a:p>
        </p:txBody>
      </p:sp>
      <p:sp>
        <p:nvSpPr>
          <p:cNvPr id="4" name="TextBox 1"/>
          <p:cNvSpPr txBox="1">
            <a:spLocks noChangeArrowheads="1"/>
          </p:cNvSpPr>
          <p:nvPr/>
        </p:nvSpPr>
        <p:spPr bwMode="auto">
          <a:xfrm>
            <a:off x="8610600" y="4364129"/>
            <a:ext cx="3765453" cy="2246769"/>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2800" b="1" smtClean="0">
                <a:solidFill>
                  <a:srgbClr val="00BFFF"/>
                </a:solidFill>
              </a:rPr>
              <a:t>Group1:</a:t>
            </a:r>
          </a:p>
          <a:p>
            <a:r>
              <a:rPr lang="en-US" sz="2800" b="1">
                <a:solidFill>
                  <a:schemeClr val="bg1"/>
                </a:solidFill>
              </a:rPr>
              <a:t>-Nguyen Hung Manh</a:t>
            </a:r>
          </a:p>
          <a:p>
            <a:r>
              <a:rPr lang="en-US" sz="2800" b="1">
                <a:solidFill>
                  <a:schemeClr val="bg1"/>
                </a:solidFill>
              </a:rPr>
              <a:t>-Nguyen Nhat </a:t>
            </a:r>
            <a:r>
              <a:rPr lang="en-US" sz="2800" b="1" smtClean="0">
                <a:solidFill>
                  <a:schemeClr val="bg1"/>
                </a:solidFill>
              </a:rPr>
              <a:t>Linh</a:t>
            </a:r>
          </a:p>
          <a:p>
            <a:r>
              <a:rPr lang="en-US" sz="2800" b="1" smtClean="0">
                <a:solidFill>
                  <a:schemeClr val="bg1"/>
                </a:solidFill>
              </a:rPr>
              <a:t>-Nguyen Khang Hy</a:t>
            </a:r>
          </a:p>
          <a:p>
            <a:r>
              <a:rPr lang="en-US" sz="2800" b="1" smtClean="0">
                <a:solidFill>
                  <a:schemeClr val="bg1"/>
                </a:solidFill>
              </a:rPr>
              <a:t>-Pham Nhat Hung</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51386" y="197119"/>
            <a:ext cx="2798445" cy="780415"/>
          </a:xfrm>
          <a:prstGeom prst="rect">
            <a:avLst/>
          </a:prstGeom>
          <a:noFill/>
        </p:spPr>
      </p:pic>
      <p:sp>
        <p:nvSpPr>
          <p:cNvPr id="2" name="Rectangle 1"/>
          <p:cNvSpPr/>
          <p:nvPr/>
        </p:nvSpPr>
        <p:spPr>
          <a:xfrm>
            <a:off x="4159491" y="1420941"/>
            <a:ext cx="388268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Capstone Project</a:t>
            </a:r>
          </a:p>
        </p:txBody>
      </p:sp>
      <p:cxnSp>
        <p:nvCxnSpPr>
          <p:cNvPr id="8" name="Straight Connector 7"/>
          <p:cNvCxnSpPr/>
          <p:nvPr/>
        </p:nvCxnSpPr>
        <p:spPr>
          <a:xfrm>
            <a:off x="1650608" y="2462107"/>
            <a:ext cx="9111176"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10" name="TextBox 1"/>
          <p:cNvSpPr txBox="1">
            <a:spLocks noChangeArrowheads="1"/>
          </p:cNvSpPr>
          <p:nvPr/>
        </p:nvSpPr>
        <p:spPr bwMode="auto">
          <a:xfrm>
            <a:off x="3981156" y="3803461"/>
            <a:ext cx="4994031"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3200" b="1" smtClean="0">
                <a:solidFill>
                  <a:srgbClr val="F5B20B"/>
                </a:solidFill>
              </a:rPr>
              <a:t>Instructor:</a:t>
            </a:r>
            <a:r>
              <a:rPr lang="en-US" sz="3200" b="1">
                <a:solidFill>
                  <a:srgbClr val="F5B20B"/>
                </a:solidFill>
              </a:rPr>
              <a:t> </a:t>
            </a:r>
            <a:r>
              <a:rPr lang="en-US" sz="3200" b="1" smtClean="0">
                <a:solidFill>
                  <a:srgbClr val="F5B20B"/>
                </a:solidFill>
              </a:rPr>
              <a:t>Nguyen Duc Loi</a:t>
            </a:r>
          </a:p>
        </p:txBody>
      </p:sp>
    </p:spTree>
    <p:extLst>
      <p:ext uri="{BB962C8B-B14F-4D97-AF65-F5344CB8AC3E}">
        <p14:creationId xmlns:p14="http://schemas.microsoft.com/office/powerpoint/2010/main" val="486009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10</a:t>
            </a:fld>
            <a:endParaRPr lang="en-US"/>
          </a:p>
        </p:txBody>
      </p:sp>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pic>
        <p:nvPicPr>
          <p:cNvPr id="3" name="Lego Machine col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5029" y="926020"/>
            <a:ext cx="9730115" cy="5473190"/>
          </a:xfrm>
          <a:prstGeom prst="rect">
            <a:avLst/>
          </a:prstGeom>
        </p:spPr>
      </p:pic>
    </p:spTree>
    <p:extLst>
      <p:ext uri="{BB962C8B-B14F-4D97-AF65-F5344CB8AC3E}">
        <p14:creationId xmlns:p14="http://schemas.microsoft.com/office/powerpoint/2010/main" val="389748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9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11</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8" name="Rectangle 7"/>
          <p:cNvSpPr/>
          <p:nvPr/>
        </p:nvSpPr>
        <p:spPr>
          <a:xfrm>
            <a:off x="8293768" y="914408"/>
            <a:ext cx="3898232"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Mechanical Part</a:t>
            </a:r>
          </a:p>
        </p:txBody>
      </p:sp>
      <p:pic>
        <p:nvPicPr>
          <p:cNvPr id="9" name="Picture 8"/>
          <p:cNvPicPr>
            <a:picLocks noChangeAspect="1" noChangeArrowheads="1"/>
          </p:cNvPicPr>
          <p:nvPr/>
        </p:nvPicPr>
        <p:blipFill>
          <a:blip r:embed="rId2"/>
          <a:srcRect/>
          <a:stretch>
            <a:fillRect/>
          </a:stretch>
        </p:blipFill>
        <p:spPr bwMode="auto">
          <a:xfrm>
            <a:off x="177898" y="2504364"/>
            <a:ext cx="3298511" cy="2785245"/>
          </a:xfrm>
          <a:prstGeom prst="rect">
            <a:avLst/>
          </a:prstGeom>
          <a:noFill/>
          <a:ln w="9525">
            <a:noFill/>
            <a:miter lim="800000"/>
            <a:headEnd/>
            <a:tailEnd/>
          </a:ln>
          <a:effectLst/>
        </p:spPr>
      </p:pic>
      <p:pic>
        <p:nvPicPr>
          <p:cNvPr id="10" name="Picture 9"/>
          <p:cNvPicPr>
            <a:picLocks noChangeAspect="1" noChangeArrowheads="1"/>
          </p:cNvPicPr>
          <p:nvPr/>
        </p:nvPicPr>
        <p:blipFill>
          <a:blip r:embed="rId3"/>
          <a:srcRect/>
          <a:stretch>
            <a:fillRect/>
          </a:stretch>
        </p:blipFill>
        <p:spPr bwMode="auto">
          <a:xfrm>
            <a:off x="4519406" y="2355003"/>
            <a:ext cx="2953238" cy="3083965"/>
          </a:xfrm>
          <a:prstGeom prst="rect">
            <a:avLst/>
          </a:prstGeom>
          <a:noFill/>
          <a:ln w="9525">
            <a:noFill/>
            <a:miter lim="800000"/>
            <a:headEnd/>
            <a:tailEnd/>
          </a:ln>
          <a:effectLst/>
        </p:spPr>
      </p:pic>
      <p:pic>
        <p:nvPicPr>
          <p:cNvPr id="11" name="Picture 10"/>
          <p:cNvPicPr>
            <a:picLocks noChangeAspect="1" noChangeArrowheads="1"/>
          </p:cNvPicPr>
          <p:nvPr/>
        </p:nvPicPr>
        <p:blipFill>
          <a:blip r:embed="rId4"/>
          <a:srcRect/>
          <a:stretch>
            <a:fillRect/>
          </a:stretch>
        </p:blipFill>
        <p:spPr bwMode="auto">
          <a:xfrm>
            <a:off x="8515641" y="2663170"/>
            <a:ext cx="3336382" cy="2467630"/>
          </a:xfrm>
          <a:prstGeom prst="rect">
            <a:avLst/>
          </a:prstGeom>
          <a:noFill/>
          <a:ln w="9525">
            <a:noFill/>
            <a:miter lim="800000"/>
            <a:headEnd/>
            <a:tailEnd/>
          </a:ln>
          <a:effectLst/>
        </p:spPr>
      </p:pic>
      <p:sp>
        <p:nvSpPr>
          <p:cNvPr id="4" name="Right Arrow 3"/>
          <p:cNvSpPr/>
          <p:nvPr/>
        </p:nvSpPr>
        <p:spPr>
          <a:xfrm>
            <a:off x="3677065" y="3746381"/>
            <a:ext cx="641685" cy="230815"/>
          </a:xfrm>
          <a:prstGeom prst="rightArrow">
            <a:avLst/>
          </a:prstGeom>
          <a:solidFill>
            <a:srgbClr val="00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12" name="Right Arrow 11"/>
          <p:cNvSpPr/>
          <p:nvPr/>
        </p:nvSpPr>
        <p:spPr>
          <a:xfrm>
            <a:off x="7673300" y="3746381"/>
            <a:ext cx="641685" cy="230815"/>
          </a:xfrm>
          <a:prstGeom prst="rightArrow">
            <a:avLst/>
          </a:prstGeom>
          <a:solidFill>
            <a:srgbClr val="00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Tree>
    <p:extLst>
      <p:ext uri="{BB962C8B-B14F-4D97-AF65-F5344CB8AC3E}">
        <p14:creationId xmlns:p14="http://schemas.microsoft.com/office/powerpoint/2010/main" val="1681218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12</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10" name="Rectangle 9"/>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sp>
        <p:nvSpPr>
          <p:cNvPr id="12" name="TextBox 11"/>
          <p:cNvSpPr txBox="1"/>
          <p:nvPr/>
        </p:nvSpPr>
        <p:spPr>
          <a:xfrm>
            <a:off x="3591372" y="6246225"/>
            <a:ext cx="2655663" cy="584775"/>
          </a:xfrm>
          <a:prstGeom prst="rect">
            <a:avLst/>
          </a:prstGeom>
          <a:noFill/>
        </p:spPr>
        <p:txBody>
          <a:bodyPr wrap="none" rtlCol="0">
            <a:spAutoFit/>
          </a:bodyPr>
          <a:lstStyle/>
          <a:p>
            <a:r>
              <a:rPr lang="en-US" sz="3200" dirty="0" smtClean="0">
                <a:solidFill>
                  <a:schemeClr val="bg1"/>
                </a:solidFill>
              </a:rPr>
              <a:t>Arduino MEGA</a:t>
            </a:r>
            <a:endParaRPr lang="en-US" sz="3200" dirty="0">
              <a:solidFill>
                <a:schemeClr val="bg1"/>
              </a:solidFill>
            </a:endParaRPr>
          </a:p>
        </p:txBody>
      </p:sp>
      <p:pic>
        <p:nvPicPr>
          <p:cNvPr id="4" name="Picture 3"/>
          <p:cNvPicPr>
            <a:picLocks noChangeAspect="1"/>
          </p:cNvPicPr>
          <p:nvPr/>
        </p:nvPicPr>
        <p:blipFill>
          <a:blip r:embed="rId3"/>
          <a:stretch>
            <a:fillRect/>
          </a:stretch>
        </p:blipFill>
        <p:spPr>
          <a:xfrm>
            <a:off x="591671" y="1093694"/>
            <a:ext cx="8393475" cy="5109671"/>
          </a:xfrm>
          <a:prstGeom prst="rect">
            <a:avLst/>
          </a:prstGeom>
        </p:spPr>
      </p:pic>
    </p:spTree>
    <p:extLst>
      <p:ext uri="{BB962C8B-B14F-4D97-AF65-F5344CB8AC3E}">
        <p14:creationId xmlns:p14="http://schemas.microsoft.com/office/powerpoint/2010/main" val="36365380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13</a:t>
            </a:fld>
            <a:endParaRPr lang="en-US"/>
          </a:p>
        </p:txBody>
      </p:sp>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7" name="Rectangle 6"/>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sp>
        <p:nvSpPr>
          <p:cNvPr id="10" name="Rectangle 9"/>
          <p:cNvSpPr/>
          <p:nvPr/>
        </p:nvSpPr>
        <p:spPr>
          <a:xfrm>
            <a:off x="160420" y="955222"/>
            <a:ext cx="6616897"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1"/>
                </a:solidFill>
                <a:latin typeface="Cambria" panose="02040503050406030204" pitchFamily="18" charset="0"/>
              </a:rPr>
              <a:t>TCS3200 </a:t>
            </a:r>
            <a:r>
              <a:rPr lang="en-US" sz="3600" b="1" dirty="0">
                <a:solidFill>
                  <a:schemeClr val="bg1"/>
                </a:solidFill>
                <a:latin typeface="Cambria" panose="02040503050406030204" pitchFamily="18" charset="0"/>
              </a:rPr>
              <a:t>Color Sensor Module</a:t>
            </a:r>
          </a:p>
        </p:txBody>
      </p:sp>
      <p:pic>
        <p:nvPicPr>
          <p:cNvPr id="2" name="Picture 1"/>
          <p:cNvPicPr>
            <a:picLocks noChangeAspect="1"/>
          </p:cNvPicPr>
          <p:nvPr/>
        </p:nvPicPr>
        <p:blipFill>
          <a:blip r:embed="rId2"/>
          <a:stretch>
            <a:fillRect/>
          </a:stretch>
        </p:blipFill>
        <p:spPr>
          <a:xfrm>
            <a:off x="2771315" y="1798185"/>
            <a:ext cx="5231063" cy="4297435"/>
          </a:xfrm>
          <a:prstGeom prst="rect">
            <a:avLst/>
          </a:prstGeom>
        </p:spPr>
      </p:pic>
      <p:sp>
        <p:nvSpPr>
          <p:cNvPr id="11" name="TextBox 10"/>
          <p:cNvSpPr txBox="1"/>
          <p:nvPr/>
        </p:nvSpPr>
        <p:spPr>
          <a:xfrm>
            <a:off x="3692792" y="6095620"/>
            <a:ext cx="3388107" cy="584775"/>
          </a:xfrm>
          <a:prstGeom prst="rect">
            <a:avLst/>
          </a:prstGeom>
          <a:noFill/>
        </p:spPr>
        <p:txBody>
          <a:bodyPr wrap="none" rtlCol="0">
            <a:spAutoFit/>
          </a:bodyPr>
          <a:lstStyle/>
          <a:p>
            <a:r>
              <a:rPr lang="en-US" sz="3200" dirty="0" smtClean="0">
                <a:solidFill>
                  <a:schemeClr val="bg1"/>
                </a:solidFill>
              </a:rPr>
              <a:t>Operating Principle</a:t>
            </a:r>
            <a:endParaRPr lang="en-US" sz="3200" dirty="0">
              <a:solidFill>
                <a:schemeClr val="bg1"/>
              </a:solidFill>
            </a:endParaRPr>
          </a:p>
        </p:txBody>
      </p:sp>
    </p:spTree>
    <p:extLst>
      <p:ext uri="{BB962C8B-B14F-4D97-AF65-F5344CB8AC3E}">
        <p14:creationId xmlns:p14="http://schemas.microsoft.com/office/powerpoint/2010/main" val="1695832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14</a:t>
            </a:fld>
            <a:endParaRPr lang="en-US"/>
          </a:p>
        </p:txBody>
      </p:sp>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7" name="Rectangle 6"/>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sp>
        <p:nvSpPr>
          <p:cNvPr id="10" name="Rectangle 9"/>
          <p:cNvSpPr/>
          <p:nvPr/>
        </p:nvSpPr>
        <p:spPr>
          <a:xfrm>
            <a:off x="160421" y="955222"/>
            <a:ext cx="6581038"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1"/>
                </a:solidFill>
                <a:latin typeface="Cambria" panose="02040503050406030204" pitchFamily="18" charset="0"/>
              </a:rPr>
              <a:t>TCS3200 </a:t>
            </a:r>
            <a:r>
              <a:rPr lang="en-US" sz="3600" b="1" dirty="0">
                <a:solidFill>
                  <a:schemeClr val="bg1"/>
                </a:solidFill>
                <a:latin typeface="Cambria" panose="02040503050406030204" pitchFamily="18" charset="0"/>
              </a:rPr>
              <a:t>Color Sensor Module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77" y="1798185"/>
            <a:ext cx="7551485" cy="4871926"/>
          </a:xfrm>
          <a:prstGeom prst="rect">
            <a:avLst/>
          </a:prstGeom>
        </p:spPr>
      </p:pic>
    </p:spTree>
    <p:extLst>
      <p:ext uri="{BB962C8B-B14F-4D97-AF65-F5344CB8AC3E}">
        <p14:creationId xmlns:p14="http://schemas.microsoft.com/office/powerpoint/2010/main" val="2670737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15</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3" name="Rectangle 2"/>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pic>
        <p:nvPicPr>
          <p:cNvPr id="8" name="Picture 7"/>
          <p:cNvPicPr>
            <a:picLocks noChangeAspect="1"/>
          </p:cNvPicPr>
          <p:nvPr/>
        </p:nvPicPr>
        <p:blipFill>
          <a:blip r:embed="rId3"/>
          <a:stretch>
            <a:fillRect/>
          </a:stretch>
        </p:blipFill>
        <p:spPr>
          <a:xfrm>
            <a:off x="5840449" y="2115929"/>
            <a:ext cx="6189582" cy="1898237"/>
          </a:xfrm>
          <a:prstGeom prst="rect">
            <a:avLst/>
          </a:prstGeom>
        </p:spPr>
      </p:pic>
      <p:sp>
        <p:nvSpPr>
          <p:cNvPr id="9" name="Rectangle 8"/>
          <p:cNvSpPr/>
          <p:nvPr/>
        </p:nvSpPr>
        <p:spPr>
          <a:xfrm>
            <a:off x="160421" y="955222"/>
            <a:ext cx="7251032"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bg1"/>
                </a:solidFill>
                <a:latin typeface="Cambria" panose="02040503050406030204" pitchFamily="18" charset="0"/>
              </a:rPr>
              <a:t>TCS3200 – Color Sensor Module</a:t>
            </a:r>
          </a:p>
        </p:txBody>
      </p:sp>
      <p:pic>
        <p:nvPicPr>
          <p:cNvPr id="10" name="Picture 9"/>
          <p:cNvPicPr/>
          <p:nvPr/>
        </p:nvPicPr>
        <p:blipFill>
          <a:blip r:embed="rId4"/>
          <a:stretch>
            <a:fillRect/>
          </a:stretch>
        </p:blipFill>
        <p:spPr>
          <a:xfrm>
            <a:off x="451387" y="4279967"/>
            <a:ext cx="5011943" cy="2128326"/>
          </a:xfrm>
          <a:prstGeom prst="rect">
            <a:avLst/>
          </a:prstGeom>
        </p:spPr>
      </p:pic>
      <p:pic>
        <p:nvPicPr>
          <p:cNvPr id="11" name="Picture 10"/>
          <p:cNvPicPr>
            <a:picLocks noChangeAspect="1"/>
          </p:cNvPicPr>
          <p:nvPr/>
        </p:nvPicPr>
        <p:blipFill>
          <a:blip r:embed="rId5"/>
          <a:stretch>
            <a:fillRect/>
          </a:stretch>
        </p:blipFill>
        <p:spPr>
          <a:xfrm>
            <a:off x="6292090" y="4279967"/>
            <a:ext cx="5286300" cy="2128326"/>
          </a:xfrm>
          <a:prstGeom prst="rect">
            <a:avLst/>
          </a:prstGeom>
        </p:spPr>
      </p:pic>
      <p:pic>
        <p:nvPicPr>
          <p:cNvPr id="12" name="Picture 11"/>
          <p:cNvPicPr>
            <a:picLocks noChangeAspect="1"/>
          </p:cNvPicPr>
          <p:nvPr/>
        </p:nvPicPr>
        <p:blipFill>
          <a:blip r:embed="rId6"/>
          <a:stretch>
            <a:fillRect/>
          </a:stretch>
        </p:blipFill>
        <p:spPr>
          <a:xfrm>
            <a:off x="160421" y="1798185"/>
            <a:ext cx="5593877" cy="2394308"/>
          </a:xfrm>
          <a:prstGeom prst="rect">
            <a:avLst/>
          </a:prstGeom>
        </p:spPr>
      </p:pic>
    </p:spTree>
    <p:extLst>
      <p:ext uri="{BB962C8B-B14F-4D97-AF65-F5344CB8AC3E}">
        <p14:creationId xmlns:p14="http://schemas.microsoft.com/office/powerpoint/2010/main" val="42862623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graphicFrame>
        <p:nvGraphicFramePr>
          <p:cNvPr id="10" name="Diagram 9"/>
          <p:cNvGraphicFramePr/>
          <p:nvPr>
            <p:extLst/>
          </p:nvPr>
        </p:nvGraphicFramePr>
        <p:xfrm>
          <a:off x="724694" y="1515641"/>
          <a:ext cx="1047670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a:t>Algorithm</a:t>
            </a:r>
            <a:endParaRPr lang="en-US" sz="3600" b="1" smtClean="0">
              <a:solidFill>
                <a:schemeClr val="bg1"/>
              </a:solidFill>
              <a:latin typeface="Cambria" panose="02040503050406030204" pitchFamily="18" charset="0"/>
            </a:endParaRPr>
          </a:p>
        </p:txBody>
      </p:sp>
      <p:sp>
        <p:nvSpPr>
          <p:cNvPr id="8" name="Rectangle 7"/>
          <p:cNvSpPr/>
          <p:nvPr/>
        </p:nvSpPr>
        <p:spPr>
          <a:xfrm>
            <a:off x="0" y="1028954"/>
            <a:ext cx="4689988" cy="962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K – Nearest Neighbor </a:t>
            </a:r>
          </a:p>
          <a:p>
            <a:pPr algn="ctr"/>
            <a:endParaRPr lang="en-US" sz="3600" b="1">
              <a:solidFill>
                <a:schemeClr val="bg1"/>
              </a:solidFill>
              <a:latin typeface="Cambria" panose="02040503050406030204" pitchFamily="18" charset="0"/>
            </a:endParaRPr>
          </a:p>
        </p:txBody>
      </p:sp>
      <p:sp>
        <p:nvSpPr>
          <p:cNvPr id="9" name="Rectangle 8"/>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Tree>
    <p:extLst>
      <p:ext uri="{BB962C8B-B14F-4D97-AF65-F5344CB8AC3E}">
        <p14:creationId xmlns:p14="http://schemas.microsoft.com/office/powerpoint/2010/main" val="4083531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2" name="Rectangle 1"/>
          <p:cNvSpPr/>
          <p:nvPr/>
        </p:nvSpPr>
        <p:spPr>
          <a:xfrm>
            <a:off x="623455" y="1282847"/>
            <a:ext cx="1981200" cy="9559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Load Sample Space</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3186546" y="1282846"/>
            <a:ext cx="1981200" cy="9559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Get new sample’s value from GY-31</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5749635" y="2662363"/>
            <a:ext cx="1981200" cy="9559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Find 200 nearest elements</a:t>
            </a:r>
            <a:endParaRPr lang="en-US" dirty="0">
              <a:latin typeface="Times New Roman" panose="02020603050405020304" pitchFamily="18" charset="0"/>
              <a:cs typeface="Times New Roman" panose="02020603050405020304" pitchFamily="18" charset="0"/>
            </a:endParaRPr>
          </a:p>
        </p:txBody>
      </p:sp>
      <p:cxnSp>
        <p:nvCxnSpPr>
          <p:cNvPr id="4" name="Straight Arrow Connector 3"/>
          <p:cNvCxnSpPr>
            <a:stCxn id="2" idx="3"/>
            <a:endCxn id="6" idx="1"/>
          </p:cNvCxnSpPr>
          <p:nvPr/>
        </p:nvCxnSpPr>
        <p:spPr>
          <a:xfrm flipV="1">
            <a:off x="2604655" y="1760828"/>
            <a:ext cx="581891" cy="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Flowchart: Decision 12"/>
          <p:cNvSpPr/>
          <p:nvPr/>
        </p:nvSpPr>
        <p:spPr>
          <a:xfrm>
            <a:off x="5749635" y="5220002"/>
            <a:ext cx="1981199" cy="1166942"/>
          </a:xfrm>
          <a:prstGeom prst="flowChartDecisi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result = 1 color</a:t>
            </a:r>
            <a:endParaRPr lang="en-US" sz="1600" dirty="0">
              <a:latin typeface="Times New Roman" panose="02020603050405020304" pitchFamily="18" charset="0"/>
              <a:cs typeface="Times New Roman" panose="02020603050405020304" pitchFamily="18" charset="0"/>
            </a:endParaRPr>
          </a:p>
        </p:txBody>
      </p:sp>
      <p:sp>
        <p:nvSpPr>
          <p:cNvPr id="24" name="Rectangle 23"/>
          <p:cNvSpPr/>
          <p:nvPr/>
        </p:nvSpPr>
        <p:spPr>
          <a:xfrm>
            <a:off x="3186546" y="5337029"/>
            <a:ext cx="1981200" cy="9559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Conclusion color of new sample</a:t>
            </a:r>
            <a:endParaRPr lang="en-US" dirty="0">
              <a:latin typeface="Times New Roman" panose="02020603050405020304" pitchFamily="18" charset="0"/>
              <a:cs typeface="Times New Roman" panose="02020603050405020304" pitchFamily="18" charset="0"/>
            </a:endParaRPr>
          </a:p>
        </p:txBody>
      </p:sp>
      <p:cxnSp>
        <p:nvCxnSpPr>
          <p:cNvPr id="26" name="Straight Arrow Connector 25"/>
          <p:cNvCxnSpPr>
            <a:stCxn id="13" idx="1"/>
            <a:endCxn id="24" idx="3"/>
          </p:cNvCxnSpPr>
          <p:nvPr/>
        </p:nvCxnSpPr>
        <p:spPr>
          <a:xfrm flipH="1">
            <a:off x="5167746" y="5803473"/>
            <a:ext cx="581889" cy="1153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17153" y="5337027"/>
            <a:ext cx="491225" cy="369332"/>
          </a:xfrm>
          <a:prstGeom prst="rect">
            <a:avLst/>
          </a:prstGeom>
          <a:noFill/>
        </p:spPr>
        <p:txBody>
          <a:bodyPr wrap="none" rtlCol="0">
            <a:spAutoFit/>
          </a:bodyPr>
          <a:lstStyle/>
          <a:p>
            <a:r>
              <a:rPr lang="en-US" dirty="0" smtClean="0">
                <a:solidFill>
                  <a:srgbClr val="FFFF00"/>
                </a:solidFill>
              </a:rPr>
              <a:t>yes</a:t>
            </a:r>
            <a:endParaRPr lang="en-US" dirty="0">
              <a:solidFill>
                <a:srgbClr val="FFFF00"/>
              </a:solidFill>
            </a:endParaRPr>
          </a:p>
        </p:txBody>
      </p:sp>
      <p:sp>
        <p:nvSpPr>
          <p:cNvPr id="29" name="Rectangle 28"/>
          <p:cNvSpPr/>
          <p:nvPr/>
        </p:nvSpPr>
        <p:spPr>
          <a:xfrm>
            <a:off x="8312723" y="5337027"/>
            <a:ext cx="1981200" cy="9559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Calculator mean of results </a:t>
            </a:r>
            <a:endParaRPr lang="en-US" dirty="0">
              <a:latin typeface="Times New Roman" panose="02020603050405020304" pitchFamily="18" charset="0"/>
              <a:cs typeface="Times New Roman" panose="02020603050405020304" pitchFamily="18" charset="0"/>
            </a:endParaRPr>
          </a:p>
        </p:txBody>
      </p:sp>
      <p:cxnSp>
        <p:nvCxnSpPr>
          <p:cNvPr id="39" name="Straight Arrow Connector 38"/>
          <p:cNvCxnSpPr>
            <a:stCxn id="13" idx="3"/>
            <a:endCxn id="29" idx="1"/>
          </p:cNvCxnSpPr>
          <p:nvPr/>
        </p:nvCxnSpPr>
        <p:spPr>
          <a:xfrm>
            <a:off x="7730834" y="5803473"/>
            <a:ext cx="581889" cy="115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730834" y="5398701"/>
            <a:ext cx="428322" cy="369332"/>
          </a:xfrm>
          <a:prstGeom prst="rect">
            <a:avLst/>
          </a:prstGeom>
          <a:noFill/>
        </p:spPr>
        <p:txBody>
          <a:bodyPr wrap="none" rtlCol="0">
            <a:spAutoFit/>
          </a:bodyPr>
          <a:lstStyle/>
          <a:p>
            <a:r>
              <a:rPr lang="en-US" dirty="0" smtClean="0">
                <a:solidFill>
                  <a:srgbClr val="FFFF00"/>
                </a:solidFill>
              </a:rPr>
              <a:t>no</a:t>
            </a:r>
            <a:endParaRPr lang="en-US" dirty="0">
              <a:solidFill>
                <a:srgbClr val="FFFF00"/>
              </a:solidFill>
            </a:endParaRPr>
          </a:p>
        </p:txBody>
      </p:sp>
      <p:cxnSp>
        <p:nvCxnSpPr>
          <p:cNvPr id="44" name="Elbow Connector 43"/>
          <p:cNvCxnSpPr>
            <a:stCxn id="29" idx="2"/>
            <a:endCxn id="24" idx="2"/>
          </p:cNvCxnSpPr>
          <p:nvPr/>
        </p:nvCxnSpPr>
        <p:spPr>
          <a:xfrm rot="5400000">
            <a:off x="6740234" y="3729903"/>
            <a:ext cx="2" cy="5126177"/>
          </a:xfrm>
          <a:prstGeom prst="bentConnector3">
            <a:avLst>
              <a:gd name="adj1" fmla="val 1143010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749635" y="1282846"/>
            <a:ext cx="1981200" cy="9559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Calculate distance</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17" name="Straight Arrow Connector 16"/>
          <p:cNvCxnSpPr>
            <a:stCxn id="6" idx="3"/>
            <a:endCxn id="23" idx="1"/>
          </p:cNvCxnSpPr>
          <p:nvPr/>
        </p:nvCxnSpPr>
        <p:spPr>
          <a:xfrm>
            <a:off x="5167746" y="1760828"/>
            <a:ext cx="58188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2"/>
            <a:endCxn id="9" idx="0"/>
          </p:cNvCxnSpPr>
          <p:nvPr/>
        </p:nvCxnSpPr>
        <p:spPr>
          <a:xfrm>
            <a:off x="6740235" y="2238809"/>
            <a:ext cx="0" cy="42355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749635" y="3941182"/>
            <a:ext cx="1981200" cy="95596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Find color </a:t>
            </a:r>
            <a:r>
              <a:rPr lang="en-US" dirty="0">
                <a:latin typeface="Times New Roman" panose="02020603050405020304" pitchFamily="18" charset="0"/>
                <a:cs typeface="Times New Roman" panose="02020603050405020304" pitchFamily="18" charset="0"/>
              </a:rPr>
              <a:t>most </a:t>
            </a:r>
            <a:r>
              <a:rPr lang="en-US" dirty="0" smtClean="0">
                <a:latin typeface="Times New Roman" panose="02020603050405020304" pitchFamily="18" charset="0"/>
                <a:cs typeface="Times New Roman" panose="02020603050405020304" pitchFamily="18" charset="0"/>
              </a:rPr>
              <a:t>appear</a:t>
            </a:r>
            <a:endParaRPr lang="en-US" dirty="0">
              <a:latin typeface="Times New Roman" panose="02020603050405020304" pitchFamily="18" charset="0"/>
              <a:cs typeface="Times New Roman" panose="02020603050405020304" pitchFamily="18" charset="0"/>
            </a:endParaRPr>
          </a:p>
        </p:txBody>
      </p:sp>
      <p:cxnSp>
        <p:nvCxnSpPr>
          <p:cNvPr id="56" name="Straight Arrow Connector 55"/>
          <p:cNvCxnSpPr>
            <a:stCxn id="9" idx="2"/>
            <a:endCxn id="51" idx="0"/>
          </p:cNvCxnSpPr>
          <p:nvPr/>
        </p:nvCxnSpPr>
        <p:spPr>
          <a:xfrm>
            <a:off x="6740235" y="3618326"/>
            <a:ext cx="0" cy="3228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1" idx="2"/>
            <a:endCxn id="13" idx="0"/>
          </p:cNvCxnSpPr>
          <p:nvPr/>
        </p:nvCxnSpPr>
        <p:spPr>
          <a:xfrm>
            <a:off x="6740235" y="4897145"/>
            <a:ext cx="0" cy="32285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8235" y="1183050"/>
            <a:ext cx="2330825" cy="12553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Rectangle 9"/>
          <p:cNvSpPr/>
          <p:nvPr/>
        </p:nvSpPr>
        <p:spPr>
          <a:xfrm>
            <a:off x="2922494" y="1183050"/>
            <a:ext cx="2456330" cy="12553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5558118" y="1183050"/>
            <a:ext cx="2384611" cy="12553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Rectangle 32"/>
          <p:cNvSpPr/>
          <p:nvPr/>
        </p:nvSpPr>
        <p:spPr>
          <a:xfrm>
            <a:off x="5560560" y="2559645"/>
            <a:ext cx="2382169" cy="12007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Rectangle 33"/>
          <p:cNvSpPr/>
          <p:nvPr/>
        </p:nvSpPr>
        <p:spPr>
          <a:xfrm>
            <a:off x="5549149" y="3857824"/>
            <a:ext cx="2382169" cy="12007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Rectangle 34"/>
          <p:cNvSpPr/>
          <p:nvPr/>
        </p:nvSpPr>
        <p:spPr>
          <a:xfrm>
            <a:off x="2922494" y="5156003"/>
            <a:ext cx="7763435" cy="153166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8" name="Rectangle 27"/>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a:t>Algorithm</a:t>
            </a:r>
            <a:endParaRPr lang="en-US" sz="3600" b="1" smtClean="0">
              <a:solidFill>
                <a:schemeClr val="bg1"/>
              </a:solidFill>
              <a:latin typeface="Cambria" panose="02040503050406030204" pitchFamily="18" charset="0"/>
            </a:endParaRPr>
          </a:p>
        </p:txBody>
      </p:sp>
      <p:sp>
        <p:nvSpPr>
          <p:cNvPr id="30" name="Rectangle 29"/>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Tree>
    <p:extLst>
      <p:ext uri="{BB962C8B-B14F-4D97-AF65-F5344CB8AC3E}">
        <p14:creationId xmlns:p14="http://schemas.microsoft.com/office/powerpoint/2010/main" val="79833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33" grpId="0" animBg="1"/>
      <p:bldP spid="33" grpId="1" animBg="1"/>
      <p:bldP spid="34" grpId="0" animBg="1"/>
      <p:bldP spid="34" grpId="1"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pPr/>
              <a:t>18</a:t>
            </a:fld>
            <a:endParaRPr lang="en-US"/>
          </a:p>
        </p:txBody>
      </p:sp>
      <p:cxnSp>
        <p:nvCxnSpPr>
          <p:cNvPr id="6" name="Straight Connector 5"/>
          <p:cNvCxnSpPr/>
          <p:nvPr/>
        </p:nvCxnSpPr>
        <p:spPr>
          <a:xfrm>
            <a:off x="0" y="78867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1953808304"/>
              </p:ext>
            </p:extLst>
          </p:nvPr>
        </p:nvGraphicFramePr>
        <p:xfrm>
          <a:off x="7408985" y="1719627"/>
          <a:ext cx="4754879" cy="4053840"/>
        </p:xfrm>
        <a:graphic>
          <a:graphicData uri="http://schemas.openxmlformats.org/drawingml/2006/table">
            <a:tbl>
              <a:tblPr firstRow="1" bandRow="1">
                <a:tableStyleId>{C083E6E3-FA7D-4D7B-A595-EF9225AFEA82}</a:tableStyleId>
              </a:tblPr>
              <a:tblGrid>
                <a:gridCol w="2473064"/>
                <a:gridCol w="692457"/>
                <a:gridCol w="773358"/>
                <a:gridCol w="816000"/>
              </a:tblGrid>
              <a:tr h="368259">
                <a:tc>
                  <a:txBody>
                    <a:bodyPr/>
                    <a:lstStyle/>
                    <a:p>
                      <a:r>
                        <a:rPr lang="en-US" sz="2000" dirty="0" smtClean="0">
                          <a:solidFill>
                            <a:srgbClr val="00BFFF"/>
                          </a:solidFill>
                        </a:rPr>
                        <a:t>Name</a:t>
                      </a:r>
                      <a:endParaRPr lang="en-US" sz="2000" dirty="0">
                        <a:solidFill>
                          <a:srgbClr val="00BFFF"/>
                        </a:solidFill>
                      </a:endParaRPr>
                    </a:p>
                  </a:txBody>
                  <a:tcPr/>
                </a:tc>
                <a:tc>
                  <a:txBody>
                    <a:bodyPr/>
                    <a:lstStyle/>
                    <a:p>
                      <a:r>
                        <a:rPr lang="en-US" sz="2000" smtClean="0">
                          <a:solidFill>
                            <a:srgbClr val="00BFFF"/>
                          </a:solidFill>
                        </a:rPr>
                        <a:t>Pin</a:t>
                      </a:r>
                      <a:endParaRPr lang="en-US" sz="2000" dirty="0">
                        <a:solidFill>
                          <a:srgbClr val="00BFFF"/>
                        </a:solidFill>
                      </a:endParaRPr>
                    </a:p>
                  </a:txBody>
                  <a:tcPr/>
                </a:tc>
                <a:tc>
                  <a:txBody>
                    <a:bodyPr/>
                    <a:lstStyle/>
                    <a:p>
                      <a:r>
                        <a:rPr lang="en-US" sz="2000" dirty="0" smtClean="0">
                          <a:solidFill>
                            <a:srgbClr val="00BFFF"/>
                          </a:solidFill>
                        </a:rPr>
                        <a:t>Close</a:t>
                      </a:r>
                      <a:endParaRPr lang="en-US" sz="2000" dirty="0">
                        <a:solidFill>
                          <a:srgbClr val="00BFFF"/>
                        </a:solidFill>
                      </a:endParaRPr>
                    </a:p>
                  </a:txBody>
                  <a:tcPr/>
                </a:tc>
                <a:tc>
                  <a:txBody>
                    <a:bodyPr/>
                    <a:lstStyle/>
                    <a:p>
                      <a:r>
                        <a:rPr lang="en-US" sz="2000" dirty="0" smtClean="0">
                          <a:solidFill>
                            <a:srgbClr val="00BFFF"/>
                          </a:solidFill>
                        </a:rPr>
                        <a:t>Open</a:t>
                      </a:r>
                      <a:endParaRPr lang="en-US" sz="2000" dirty="0">
                        <a:solidFill>
                          <a:srgbClr val="00BFFF"/>
                        </a:solidFill>
                      </a:endParaRPr>
                    </a:p>
                  </a:txBody>
                  <a:tcPr/>
                </a:tc>
              </a:tr>
              <a:tr h="334615">
                <a:tc>
                  <a:txBody>
                    <a:bodyPr/>
                    <a:lstStyle/>
                    <a:p>
                      <a:r>
                        <a:rPr lang="en-US" dirty="0" smtClean="0">
                          <a:solidFill>
                            <a:schemeClr val="bg1"/>
                          </a:solidFill>
                        </a:rPr>
                        <a:t>MServo_Red_Gate1</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52</a:t>
                      </a:r>
                      <a:endParaRPr lang="en-US" b="1" dirty="0">
                        <a:solidFill>
                          <a:schemeClr val="accent4">
                            <a:lumMod val="60000"/>
                            <a:lumOff val="40000"/>
                          </a:schemeClr>
                        </a:solidFill>
                      </a:endParaRPr>
                    </a:p>
                  </a:txBody>
                  <a:tcPr/>
                </a:tc>
                <a:tc>
                  <a:txBody>
                    <a:bodyPr/>
                    <a:lstStyle/>
                    <a:p>
                      <a:pPr algn="ctr"/>
                      <a:r>
                        <a:rPr lang="en-US" smtClean="0">
                          <a:solidFill>
                            <a:schemeClr val="bg1"/>
                          </a:solidFill>
                        </a:rPr>
                        <a:t>148</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58</a:t>
                      </a:r>
                      <a:r>
                        <a:rPr lang="en-US" baseline="30000" smtClean="0">
                          <a:solidFill>
                            <a:schemeClr val="bg1"/>
                          </a:solidFill>
                        </a:rPr>
                        <a:t>0</a:t>
                      </a:r>
                      <a:endParaRPr lang="en-US" dirty="0">
                        <a:solidFill>
                          <a:schemeClr val="bg1"/>
                        </a:solidFill>
                      </a:endParaRPr>
                    </a:p>
                  </a:txBody>
                  <a:tcPr/>
                </a:tc>
              </a:tr>
              <a:tr h="334615">
                <a:tc>
                  <a:txBody>
                    <a:bodyPr/>
                    <a:lstStyle/>
                    <a:p>
                      <a:r>
                        <a:rPr lang="en-US" dirty="0" smtClean="0">
                          <a:solidFill>
                            <a:schemeClr val="bg1"/>
                          </a:solidFill>
                        </a:rPr>
                        <a:t>MServo_Red_Gate2</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53</a:t>
                      </a:r>
                      <a:endParaRPr lang="en-US" b="1" dirty="0">
                        <a:solidFill>
                          <a:schemeClr val="accent4">
                            <a:lumMod val="60000"/>
                            <a:lumOff val="40000"/>
                          </a:schemeClr>
                        </a:solidFill>
                      </a:endParaRPr>
                    </a:p>
                  </a:txBody>
                  <a:tcPr/>
                </a:tc>
                <a:tc>
                  <a:txBody>
                    <a:bodyPr/>
                    <a:lstStyle/>
                    <a:p>
                      <a:pPr algn="ctr"/>
                      <a:r>
                        <a:rPr lang="en-US" smtClean="0">
                          <a:solidFill>
                            <a:schemeClr val="bg1"/>
                          </a:solidFill>
                        </a:rPr>
                        <a:t>35</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115</a:t>
                      </a:r>
                      <a:r>
                        <a:rPr lang="en-US" baseline="30000" smtClean="0">
                          <a:solidFill>
                            <a:schemeClr val="bg1"/>
                          </a:solidFill>
                        </a:rPr>
                        <a:t>0</a:t>
                      </a:r>
                      <a:endParaRPr lang="en-US" dirty="0">
                        <a:solidFill>
                          <a:schemeClr val="bg1"/>
                        </a:solidFill>
                      </a:endParaRPr>
                    </a:p>
                  </a:txBody>
                  <a:tcPr/>
                </a:tc>
              </a:tr>
              <a:tr h="334615">
                <a:tc>
                  <a:txBody>
                    <a:bodyPr/>
                    <a:lstStyle/>
                    <a:p>
                      <a:r>
                        <a:rPr lang="en-US" dirty="0" smtClean="0">
                          <a:solidFill>
                            <a:schemeClr val="bg1"/>
                          </a:solidFill>
                        </a:rPr>
                        <a:t>MServo_Green_Gate3</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50</a:t>
                      </a:r>
                      <a:endParaRPr lang="en-US" b="1" dirty="0">
                        <a:solidFill>
                          <a:schemeClr val="accent4">
                            <a:lumMod val="60000"/>
                            <a:lumOff val="40000"/>
                          </a:schemeClr>
                        </a:solidFill>
                      </a:endParaRPr>
                    </a:p>
                  </a:txBody>
                  <a:tcPr/>
                </a:tc>
                <a:tc>
                  <a:txBody>
                    <a:bodyPr/>
                    <a:lstStyle/>
                    <a:p>
                      <a:pPr algn="ctr"/>
                      <a:r>
                        <a:rPr lang="en-US" smtClean="0">
                          <a:solidFill>
                            <a:schemeClr val="bg1"/>
                          </a:solidFill>
                        </a:rPr>
                        <a:t>160</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80</a:t>
                      </a:r>
                      <a:r>
                        <a:rPr lang="en-US" baseline="30000" smtClean="0">
                          <a:solidFill>
                            <a:schemeClr val="bg1"/>
                          </a:solidFill>
                        </a:rPr>
                        <a:t>0</a:t>
                      </a:r>
                      <a:endParaRPr lang="en-US" dirty="0">
                        <a:solidFill>
                          <a:schemeClr val="bg1"/>
                        </a:solidFill>
                      </a:endParaRPr>
                    </a:p>
                  </a:txBody>
                  <a:tcPr/>
                </a:tc>
              </a:tr>
              <a:tr h="334615">
                <a:tc>
                  <a:txBody>
                    <a:bodyPr/>
                    <a:lstStyle/>
                    <a:p>
                      <a:r>
                        <a:rPr lang="en-US" dirty="0" smtClean="0">
                          <a:solidFill>
                            <a:schemeClr val="bg1"/>
                          </a:solidFill>
                        </a:rPr>
                        <a:t>MServo_Green_Gate4</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51</a:t>
                      </a:r>
                      <a:endParaRPr lang="en-US" b="1" dirty="0">
                        <a:solidFill>
                          <a:schemeClr val="accent4">
                            <a:lumMod val="60000"/>
                            <a:lumOff val="40000"/>
                          </a:schemeClr>
                        </a:solidFill>
                      </a:endParaRPr>
                    </a:p>
                  </a:txBody>
                  <a:tcPr/>
                </a:tc>
                <a:tc>
                  <a:txBody>
                    <a:bodyPr/>
                    <a:lstStyle/>
                    <a:p>
                      <a:pPr algn="ctr"/>
                      <a:r>
                        <a:rPr lang="en-US" smtClean="0">
                          <a:solidFill>
                            <a:schemeClr val="bg1"/>
                          </a:solidFill>
                        </a:rPr>
                        <a:t>25</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115</a:t>
                      </a:r>
                      <a:r>
                        <a:rPr lang="en-US" baseline="30000" smtClean="0">
                          <a:solidFill>
                            <a:schemeClr val="bg1"/>
                          </a:solidFill>
                        </a:rPr>
                        <a:t>0</a:t>
                      </a:r>
                      <a:endParaRPr lang="en-US" dirty="0">
                        <a:solidFill>
                          <a:schemeClr val="bg1"/>
                        </a:solidFill>
                      </a:endParaRPr>
                    </a:p>
                  </a:txBody>
                  <a:tcPr/>
                </a:tc>
              </a:tr>
              <a:tr h="334615">
                <a:tc>
                  <a:txBody>
                    <a:bodyPr/>
                    <a:lstStyle/>
                    <a:p>
                      <a:r>
                        <a:rPr lang="en-US" dirty="0" smtClean="0">
                          <a:solidFill>
                            <a:schemeClr val="bg1"/>
                          </a:solidFill>
                        </a:rPr>
                        <a:t>MServo_Blue_Gate5</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48</a:t>
                      </a:r>
                      <a:endParaRPr lang="en-US" b="1" dirty="0">
                        <a:solidFill>
                          <a:schemeClr val="accent4">
                            <a:lumMod val="60000"/>
                            <a:lumOff val="40000"/>
                          </a:schemeClr>
                        </a:solidFill>
                      </a:endParaRPr>
                    </a:p>
                  </a:txBody>
                  <a:tcPr/>
                </a:tc>
                <a:tc>
                  <a:txBody>
                    <a:bodyPr/>
                    <a:lstStyle/>
                    <a:p>
                      <a:pPr algn="ctr"/>
                      <a:r>
                        <a:rPr lang="en-US" smtClean="0">
                          <a:solidFill>
                            <a:schemeClr val="bg1"/>
                          </a:solidFill>
                        </a:rPr>
                        <a:t>150</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75</a:t>
                      </a:r>
                      <a:r>
                        <a:rPr lang="en-US" baseline="30000" smtClean="0">
                          <a:solidFill>
                            <a:schemeClr val="bg1"/>
                          </a:solidFill>
                        </a:rPr>
                        <a:t>0</a:t>
                      </a:r>
                      <a:endParaRPr lang="en-US" dirty="0">
                        <a:solidFill>
                          <a:schemeClr val="bg1"/>
                        </a:solidFill>
                      </a:endParaRPr>
                    </a:p>
                  </a:txBody>
                  <a:tcPr/>
                </a:tc>
              </a:tr>
              <a:tr h="334615">
                <a:tc>
                  <a:txBody>
                    <a:bodyPr/>
                    <a:lstStyle/>
                    <a:p>
                      <a:r>
                        <a:rPr lang="en-US" dirty="0" smtClean="0">
                          <a:solidFill>
                            <a:schemeClr val="bg1"/>
                          </a:solidFill>
                        </a:rPr>
                        <a:t>MServo_Blue_Gate6</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49</a:t>
                      </a:r>
                      <a:endParaRPr lang="en-US" b="1" dirty="0">
                        <a:solidFill>
                          <a:schemeClr val="accent4">
                            <a:lumMod val="60000"/>
                            <a:lumOff val="40000"/>
                          </a:schemeClr>
                        </a:solidFill>
                      </a:endParaRPr>
                    </a:p>
                  </a:txBody>
                  <a:tcPr/>
                </a:tc>
                <a:tc>
                  <a:txBody>
                    <a:bodyPr/>
                    <a:lstStyle/>
                    <a:p>
                      <a:pPr algn="ctr"/>
                      <a:r>
                        <a:rPr lang="en-US" smtClean="0">
                          <a:solidFill>
                            <a:schemeClr val="bg1"/>
                          </a:solidFill>
                        </a:rPr>
                        <a:t>35</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120</a:t>
                      </a:r>
                      <a:r>
                        <a:rPr lang="en-US" baseline="30000" smtClean="0">
                          <a:solidFill>
                            <a:schemeClr val="bg1"/>
                          </a:solidFill>
                        </a:rPr>
                        <a:t>0</a:t>
                      </a:r>
                      <a:endParaRPr lang="en-US" dirty="0">
                        <a:solidFill>
                          <a:schemeClr val="bg1"/>
                        </a:solidFill>
                      </a:endParaRPr>
                    </a:p>
                  </a:txBody>
                  <a:tcPr/>
                </a:tc>
              </a:tr>
              <a:tr h="334615">
                <a:tc>
                  <a:txBody>
                    <a:bodyPr/>
                    <a:lstStyle/>
                    <a:p>
                      <a:r>
                        <a:rPr lang="en-US" dirty="0" smtClean="0">
                          <a:solidFill>
                            <a:schemeClr val="bg1"/>
                          </a:solidFill>
                        </a:rPr>
                        <a:t>MServo_Purple_Gate7</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46</a:t>
                      </a:r>
                      <a:endParaRPr lang="en-US" b="1" dirty="0">
                        <a:solidFill>
                          <a:schemeClr val="accent4">
                            <a:lumMod val="60000"/>
                            <a:lumOff val="40000"/>
                          </a:schemeClr>
                        </a:solidFill>
                      </a:endParaRPr>
                    </a:p>
                  </a:txBody>
                  <a:tcPr/>
                </a:tc>
                <a:tc>
                  <a:txBody>
                    <a:bodyPr/>
                    <a:lstStyle/>
                    <a:p>
                      <a:pPr algn="ctr"/>
                      <a:r>
                        <a:rPr lang="en-US" smtClean="0">
                          <a:solidFill>
                            <a:schemeClr val="bg1"/>
                          </a:solidFill>
                        </a:rPr>
                        <a:t>160</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70</a:t>
                      </a:r>
                      <a:r>
                        <a:rPr lang="en-US" baseline="30000" smtClean="0">
                          <a:solidFill>
                            <a:schemeClr val="bg1"/>
                          </a:solidFill>
                        </a:rPr>
                        <a:t>0</a:t>
                      </a:r>
                      <a:endParaRPr lang="en-US" dirty="0">
                        <a:solidFill>
                          <a:schemeClr val="bg1"/>
                        </a:solidFill>
                      </a:endParaRPr>
                    </a:p>
                  </a:txBody>
                  <a:tcPr/>
                </a:tc>
              </a:tr>
              <a:tr h="334615">
                <a:tc>
                  <a:txBody>
                    <a:bodyPr/>
                    <a:lstStyle/>
                    <a:p>
                      <a:r>
                        <a:rPr lang="en-US" dirty="0" smtClean="0">
                          <a:solidFill>
                            <a:schemeClr val="bg1"/>
                          </a:solidFill>
                        </a:rPr>
                        <a:t>MServo_Purple_Gate8</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47</a:t>
                      </a:r>
                      <a:endParaRPr lang="en-US" b="1" dirty="0">
                        <a:solidFill>
                          <a:schemeClr val="accent4">
                            <a:lumMod val="60000"/>
                            <a:lumOff val="40000"/>
                          </a:schemeClr>
                        </a:solidFill>
                      </a:endParaRPr>
                    </a:p>
                  </a:txBody>
                  <a:tcPr/>
                </a:tc>
                <a:tc>
                  <a:txBody>
                    <a:bodyPr/>
                    <a:lstStyle/>
                    <a:p>
                      <a:pPr algn="ctr"/>
                      <a:r>
                        <a:rPr lang="en-US" smtClean="0">
                          <a:solidFill>
                            <a:schemeClr val="bg1"/>
                          </a:solidFill>
                        </a:rPr>
                        <a:t>20</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105</a:t>
                      </a:r>
                      <a:r>
                        <a:rPr lang="en-US" baseline="30000" smtClean="0">
                          <a:solidFill>
                            <a:schemeClr val="bg1"/>
                          </a:solidFill>
                        </a:rPr>
                        <a:t>0</a:t>
                      </a:r>
                      <a:endParaRPr lang="en-US" dirty="0">
                        <a:solidFill>
                          <a:schemeClr val="bg1"/>
                        </a:solidFill>
                      </a:endParaRPr>
                    </a:p>
                  </a:txBody>
                  <a:tcPr/>
                </a:tc>
              </a:tr>
              <a:tr h="334615">
                <a:tc>
                  <a:txBody>
                    <a:bodyPr/>
                    <a:lstStyle/>
                    <a:p>
                      <a:r>
                        <a:rPr lang="en-US" dirty="0" smtClean="0">
                          <a:solidFill>
                            <a:schemeClr val="bg1"/>
                          </a:solidFill>
                        </a:rPr>
                        <a:t>MServo_PinkGate9</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44</a:t>
                      </a:r>
                      <a:endParaRPr lang="en-US" b="1" dirty="0">
                        <a:solidFill>
                          <a:schemeClr val="accent4">
                            <a:lumMod val="60000"/>
                            <a:lumOff val="40000"/>
                          </a:schemeClr>
                        </a:solidFill>
                      </a:endParaRPr>
                    </a:p>
                  </a:txBody>
                  <a:tcPr/>
                </a:tc>
                <a:tc>
                  <a:txBody>
                    <a:bodyPr/>
                    <a:lstStyle/>
                    <a:p>
                      <a:pPr algn="ctr"/>
                      <a:r>
                        <a:rPr lang="en-US" smtClean="0">
                          <a:solidFill>
                            <a:schemeClr val="bg1"/>
                          </a:solidFill>
                        </a:rPr>
                        <a:t>140</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65</a:t>
                      </a:r>
                      <a:r>
                        <a:rPr lang="en-US" baseline="30000" smtClean="0">
                          <a:solidFill>
                            <a:schemeClr val="bg1"/>
                          </a:solidFill>
                        </a:rPr>
                        <a:t>0</a:t>
                      </a:r>
                      <a:endParaRPr lang="en-US" dirty="0">
                        <a:solidFill>
                          <a:schemeClr val="bg1"/>
                        </a:solidFill>
                      </a:endParaRPr>
                    </a:p>
                  </a:txBody>
                  <a:tcPr/>
                </a:tc>
              </a:tr>
              <a:tr h="334615">
                <a:tc>
                  <a:txBody>
                    <a:bodyPr/>
                    <a:lstStyle/>
                    <a:p>
                      <a:r>
                        <a:rPr lang="en-US" dirty="0" smtClean="0">
                          <a:solidFill>
                            <a:schemeClr val="bg1"/>
                          </a:solidFill>
                        </a:rPr>
                        <a:t>MServo_PinkGate10</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45</a:t>
                      </a:r>
                      <a:endParaRPr lang="en-US" b="1" dirty="0">
                        <a:solidFill>
                          <a:schemeClr val="accent4">
                            <a:lumMod val="60000"/>
                            <a:lumOff val="40000"/>
                          </a:schemeClr>
                        </a:solidFill>
                      </a:endParaRPr>
                    </a:p>
                  </a:txBody>
                  <a:tcPr/>
                </a:tc>
                <a:tc>
                  <a:txBody>
                    <a:bodyPr/>
                    <a:lstStyle/>
                    <a:p>
                      <a:pPr algn="ctr"/>
                      <a:r>
                        <a:rPr lang="en-US" smtClean="0">
                          <a:solidFill>
                            <a:schemeClr val="bg1"/>
                          </a:solidFill>
                        </a:rPr>
                        <a:t>20</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100</a:t>
                      </a:r>
                      <a:r>
                        <a:rPr lang="en-US" baseline="30000" smtClean="0">
                          <a:solidFill>
                            <a:schemeClr val="bg1"/>
                          </a:solidFill>
                        </a:rPr>
                        <a:t>0</a:t>
                      </a:r>
                      <a:endParaRPr lang="en-US" dirty="0">
                        <a:solidFill>
                          <a:schemeClr val="bg1"/>
                        </a:solidFill>
                      </a:endParaRPr>
                    </a:p>
                  </a:txBody>
                  <a:tcPr/>
                </a:tc>
              </a:tr>
            </a:tbl>
          </a:graphicData>
        </a:graphic>
      </p:graphicFrame>
      <p:grpSp>
        <p:nvGrpSpPr>
          <p:cNvPr id="8" name="Group 7"/>
          <p:cNvGrpSpPr/>
          <p:nvPr/>
        </p:nvGrpSpPr>
        <p:grpSpPr>
          <a:xfrm>
            <a:off x="225083" y="1848969"/>
            <a:ext cx="2996418" cy="3975055"/>
            <a:chOff x="239314" y="1099130"/>
            <a:chExt cx="4193383" cy="5758870"/>
          </a:xfrm>
        </p:grpSpPr>
        <p:grpSp>
          <p:nvGrpSpPr>
            <p:cNvPr id="3" name="Group 2"/>
            <p:cNvGrpSpPr/>
            <p:nvPr/>
          </p:nvGrpSpPr>
          <p:grpSpPr>
            <a:xfrm>
              <a:off x="239314" y="1099130"/>
              <a:ext cx="4193383" cy="5758870"/>
              <a:chOff x="478630" y="962605"/>
              <a:chExt cx="4193383" cy="5758870"/>
            </a:xfrm>
          </p:grpSpPr>
          <p:pic>
            <p:nvPicPr>
              <p:cNvPr id="11" name="Picture 4" descr="C:\Users\DELL_ALI\Desktop\3205_0_Web.jpg"/>
              <p:cNvPicPr>
                <a:picLocks noChangeAspect="1" noChangeArrowheads="1"/>
              </p:cNvPicPr>
              <p:nvPr/>
            </p:nvPicPr>
            <p:blipFill>
              <a:blip r:embed="rId2"/>
              <a:srcRect/>
              <a:stretch>
                <a:fillRect/>
              </a:stretch>
            </p:blipFill>
            <p:spPr bwMode="auto">
              <a:xfrm>
                <a:off x="478631" y="4054475"/>
                <a:ext cx="3714749" cy="2667000"/>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478630" y="962605"/>
                <a:ext cx="3714749" cy="3366123"/>
              </a:xfrm>
              <a:prstGeom prst="rect">
                <a:avLst/>
              </a:prstGeom>
              <a:noFill/>
              <a:ln w="9525">
                <a:noFill/>
                <a:miter lim="800000"/>
                <a:headEnd/>
                <a:tailEnd/>
              </a:ln>
              <a:effectLst/>
            </p:spPr>
          </p:pic>
          <p:sp>
            <p:nvSpPr>
              <p:cNvPr id="2" name="Rectangle 1"/>
              <p:cNvSpPr/>
              <p:nvPr/>
            </p:nvSpPr>
            <p:spPr>
              <a:xfrm>
                <a:off x="4193379" y="962605"/>
                <a:ext cx="478634" cy="5744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4" name="Rectangle 3"/>
            <p:cNvSpPr/>
            <p:nvPr/>
          </p:nvSpPr>
          <p:spPr>
            <a:xfrm>
              <a:off x="1903347" y="1420586"/>
              <a:ext cx="1932589" cy="661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Times New Roman" panose="02020603050405020304" pitchFamily="18" charset="0"/>
                  <a:cs typeface="Times New Roman" panose="02020603050405020304" pitchFamily="18" charset="0"/>
                </a:rPr>
                <a:t>Arduino Mega</a:t>
              </a:r>
              <a:endParaRPr lang="en-US" sz="1600">
                <a:solidFill>
                  <a:schemeClr val="tx1"/>
                </a:solidFill>
                <a:latin typeface="Times New Roman" panose="02020603050405020304" pitchFamily="18" charset="0"/>
                <a:cs typeface="Times New Roman" panose="02020603050405020304" pitchFamily="18"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2826114562"/>
              </p:ext>
            </p:extLst>
          </p:nvPr>
        </p:nvGraphicFramePr>
        <p:xfrm>
          <a:off x="3418450" y="2166983"/>
          <a:ext cx="3921368" cy="3308896"/>
        </p:xfrm>
        <a:graphic>
          <a:graphicData uri="http://schemas.openxmlformats.org/drawingml/2006/table">
            <a:tbl>
              <a:tblPr firstRow="1" bandRow="1">
                <a:tableStyleId>{C083E6E3-FA7D-4D7B-A595-EF9225AFEA82}</a:tableStyleId>
              </a:tblPr>
              <a:tblGrid>
                <a:gridCol w="1582614"/>
                <a:gridCol w="703385"/>
                <a:gridCol w="818835"/>
                <a:gridCol w="816534"/>
              </a:tblGrid>
              <a:tr h="0">
                <a:tc>
                  <a:txBody>
                    <a:bodyPr/>
                    <a:lstStyle/>
                    <a:p>
                      <a:pPr algn="l"/>
                      <a:r>
                        <a:rPr lang="en-US" dirty="0" smtClean="0">
                          <a:solidFill>
                            <a:srgbClr val="00BFFF"/>
                          </a:solidFill>
                        </a:rPr>
                        <a:t>Name</a:t>
                      </a:r>
                      <a:endParaRPr lang="en-US" dirty="0">
                        <a:solidFill>
                          <a:srgbClr val="00BFFF"/>
                        </a:solidFill>
                      </a:endParaRPr>
                    </a:p>
                  </a:txBody>
                  <a:tcPr/>
                </a:tc>
                <a:tc>
                  <a:txBody>
                    <a:bodyPr/>
                    <a:lstStyle/>
                    <a:p>
                      <a:pPr algn="l"/>
                      <a:r>
                        <a:rPr lang="en-US" smtClean="0">
                          <a:solidFill>
                            <a:srgbClr val="00BFFF"/>
                          </a:solidFill>
                        </a:rPr>
                        <a:t>Pin</a:t>
                      </a:r>
                      <a:endParaRPr lang="en-US" dirty="0">
                        <a:solidFill>
                          <a:srgbClr val="00BFFF"/>
                        </a:solidFill>
                      </a:endParaRPr>
                    </a:p>
                  </a:txBody>
                  <a:tcPr/>
                </a:tc>
                <a:tc>
                  <a:txBody>
                    <a:bodyPr/>
                    <a:lstStyle/>
                    <a:p>
                      <a:pPr algn="l"/>
                      <a:r>
                        <a:rPr lang="en-US" dirty="0" smtClean="0">
                          <a:solidFill>
                            <a:srgbClr val="00BFFF"/>
                          </a:solidFill>
                        </a:rPr>
                        <a:t>Close</a:t>
                      </a:r>
                      <a:endParaRPr lang="en-US" dirty="0">
                        <a:solidFill>
                          <a:srgbClr val="00BFFF"/>
                        </a:solidFill>
                      </a:endParaRPr>
                    </a:p>
                  </a:txBody>
                  <a:tcPr/>
                </a:tc>
                <a:tc>
                  <a:txBody>
                    <a:bodyPr/>
                    <a:lstStyle/>
                    <a:p>
                      <a:pPr algn="l"/>
                      <a:r>
                        <a:rPr lang="en-US" dirty="0" smtClean="0">
                          <a:solidFill>
                            <a:srgbClr val="00BFFF"/>
                          </a:solidFill>
                        </a:rPr>
                        <a:t>Open</a:t>
                      </a:r>
                      <a:endParaRPr lang="en-US" dirty="0">
                        <a:solidFill>
                          <a:srgbClr val="00BFFF"/>
                        </a:solidFill>
                      </a:endParaRPr>
                    </a:p>
                  </a:txBody>
                  <a:tcPr/>
                </a:tc>
              </a:tr>
              <a:tr h="340937">
                <a:tc>
                  <a:txBody>
                    <a:bodyPr/>
                    <a:lstStyle/>
                    <a:p>
                      <a:pPr algn="l"/>
                      <a:r>
                        <a:rPr lang="en-US" dirty="0" smtClean="0">
                          <a:solidFill>
                            <a:schemeClr val="bg1"/>
                          </a:solidFill>
                        </a:rPr>
                        <a:t>LServo_Tcs230</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53</a:t>
                      </a:r>
                      <a:endParaRPr lang="en-US" b="1" dirty="0">
                        <a:solidFill>
                          <a:schemeClr val="accent4">
                            <a:lumMod val="60000"/>
                            <a:lumOff val="40000"/>
                          </a:schemeClr>
                        </a:solidFill>
                      </a:endParaRPr>
                    </a:p>
                  </a:txBody>
                  <a:tcPr/>
                </a:tc>
                <a:tc>
                  <a:txBody>
                    <a:bodyPr/>
                    <a:lstStyle/>
                    <a:p>
                      <a:pPr algn="ctr"/>
                      <a:r>
                        <a:rPr lang="en-US" smtClean="0">
                          <a:solidFill>
                            <a:schemeClr val="bg1"/>
                          </a:solidFill>
                        </a:rPr>
                        <a:t>30</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110</a:t>
                      </a:r>
                      <a:r>
                        <a:rPr lang="en-US" baseline="30000" smtClean="0">
                          <a:solidFill>
                            <a:schemeClr val="bg1"/>
                          </a:solidFill>
                        </a:rPr>
                        <a:t>0</a:t>
                      </a:r>
                      <a:endParaRPr lang="en-US" dirty="0">
                        <a:solidFill>
                          <a:schemeClr val="bg1"/>
                        </a:solidFill>
                      </a:endParaRPr>
                    </a:p>
                  </a:txBody>
                  <a:tcPr/>
                </a:tc>
              </a:tr>
              <a:tr h="340937">
                <a:tc>
                  <a:txBody>
                    <a:bodyPr/>
                    <a:lstStyle/>
                    <a:p>
                      <a:pPr algn="l"/>
                      <a:r>
                        <a:rPr lang="en-US" dirty="0" err="1" smtClean="0">
                          <a:solidFill>
                            <a:schemeClr val="bg1"/>
                          </a:solidFill>
                        </a:rPr>
                        <a:t>LServo_Red</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51</a:t>
                      </a:r>
                      <a:endParaRPr lang="en-US" b="1" dirty="0">
                        <a:solidFill>
                          <a:schemeClr val="accent4">
                            <a:lumMod val="60000"/>
                            <a:lumOff val="40000"/>
                          </a:schemeClr>
                        </a:solidFill>
                      </a:endParaRPr>
                    </a:p>
                  </a:txBody>
                  <a:tcPr/>
                </a:tc>
                <a:tc>
                  <a:txBody>
                    <a:bodyPr/>
                    <a:lstStyle/>
                    <a:p>
                      <a:pPr algn="ctr"/>
                      <a:r>
                        <a:rPr lang="en-US" smtClean="0">
                          <a:solidFill>
                            <a:schemeClr val="bg1"/>
                          </a:solidFill>
                        </a:rPr>
                        <a:t>38</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118</a:t>
                      </a:r>
                      <a:r>
                        <a:rPr lang="en-US" baseline="30000" smtClean="0">
                          <a:solidFill>
                            <a:schemeClr val="bg1"/>
                          </a:solidFill>
                        </a:rPr>
                        <a:t>0</a:t>
                      </a:r>
                      <a:endParaRPr lang="en-US" dirty="0">
                        <a:solidFill>
                          <a:schemeClr val="bg1"/>
                        </a:solidFill>
                      </a:endParaRPr>
                    </a:p>
                  </a:txBody>
                  <a:tcPr/>
                </a:tc>
              </a:tr>
              <a:tr h="340937">
                <a:tc>
                  <a:txBody>
                    <a:bodyPr/>
                    <a:lstStyle/>
                    <a:p>
                      <a:pPr algn="l"/>
                      <a:r>
                        <a:rPr lang="en-US" dirty="0" err="1" smtClean="0">
                          <a:solidFill>
                            <a:schemeClr val="bg1"/>
                          </a:solidFill>
                        </a:rPr>
                        <a:t>LServo_Green</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49</a:t>
                      </a:r>
                      <a:endParaRPr lang="en-US" b="1" dirty="0">
                        <a:solidFill>
                          <a:schemeClr val="accent4">
                            <a:lumMod val="60000"/>
                            <a:lumOff val="40000"/>
                          </a:schemeClr>
                        </a:solidFill>
                      </a:endParaRPr>
                    </a:p>
                  </a:txBody>
                  <a:tcPr/>
                </a:tc>
                <a:tc>
                  <a:txBody>
                    <a:bodyPr/>
                    <a:lstStyle/>
                    <a:p>
                      <a:pPr algn="ctr"/>
                      <a:r>
                        <a:rPr lang="en-US" smtClean="0">
                          <a:solidFill>
                            <a:schemeClr val="bg1"/>
                          </a:solidFill>
                        </a:rPr>
                        <a:t>23</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103</a:t>
                      </a:r>
                      <a:r>
                        <a:rPr lang="en-US" baseline="30000" smtClean="0">
                          <a:solidFill>
                            <a:schemeClr val="bg1"/>
                          </a:solidFill>
                        </a:rPr>
                        <a:t>0</a:t>
                      </a:r>
                      <a:endParaRPr lang="en-US" dirty="0">
                        <a:solidFill>
                          <a:schemeClr val="bg1"/>
                        </a:solidFill>
                      </a:endParaRPr>
                    </a:p>
                  </a:txBody>
                  <a:tcPr/>
                </a:tc>
              </a:tr>
              <a:tr h="340937">
                <a:tc>
                  <a:txBody>
                    <a:bodyPr/>
                    <a:lstStyle/>
                    <a:p>
                      <a:pPr algn="l"/>
                      <a:r>
                        <a:rPr lang="en-US" dirty="0" err="1" smtClean="0">
                          <a:solidFill>
                            <a:schemeClr val="bg1"/>
                          </a:solidFill>
                        </a:rPr>
                        <a:t>LServo_Blue</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47</a:t>
                      </a:r>
                      <a:endParaRPr lang="en-US" b="1" dirty="0">
                        <a:solidFill>
                          <a:schemeClr val="accent4">
                            <a:lumMod val="60000"/>
                            <a:lumOff val="40000"/>
                          </a:schemeClr>
                        </a:solidFill>
                      </a:endParaRPr>
                    </a:p>
                  </a:txBody>
                  <a:tcPr/>
                </a:tc>
                <a:tc>
                  <a:txBody>
                    <a:bodyPr/>
                    <a:lstStyle/>
                    <a:p>
                      <a:pPr algn="ctr"/>
                      <a:r>
                        <a:rPr lang="en-US" smtClean="0">
                          <a:solidFill>
                            <a:schemeClr val="bg1"/>
                          </a:solidFill>
                        </a:rPr>
                        <a:t>37</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117</a:t>
                      </a:r>
                      <a:r>
                        <a:rPr lang="en-US" baseline="30000" smtClean="0">
                          <a:solidFill>
                            <a:schemeClr val="bg1"/>
                          </a:solidFill>
                        </a:rPr>
                        <a:t>0</a:t>
                      </a:r>
                      <a:endParaRPr lang="en-US" dirty="0">
                        <a:solidFill>
                          <a:schemeClr val="bg1"/>
                        </a:solidFill>
                      </a:endParaRPr>
                    </a:p>
                  </a:txBody>
                  <a:tcPr/>
                </a:tc>
              </a:tr>
              <a:tr h="340937">
                <a:tc>
                  <a:txBody>
                    <a:bodyPr/>
                    <a:lstStyle/>
                    <a:p>
                      <a:pPr algn="l"/>
                      <a:r>
                        <a:rPr lang="en-US" dirty="0" err="1" smtClean="0">
                          <a:solidFill>
                            <a:schemeClr val="bg1"/>
                          </a:solidFill>
                        </a:rPr>
                        <a:t>LServo_Purple</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45</a:t>
                      </a:r>
                      <a:endParaRPr lang="en-US" b="1" dirty="0">
                        <a:solidFill>
                          <a:schemeClr val="accent4">
                            <a:lumMod val="60000"/>
                            <a:lumOff val="40000"/>
                          </a:schemeClr>
                        </a:solidFill>
                      </a:endParaRPr>
                    </a:p>
                  </a:txBody>
                  <a:tcPr/>
                </a:tc>
                <a:tc>
                  <a:txBody>
                    <a:bodyPr/>
                    <a:lstStyle/>
                    <a:p>
                      <a:pPr algn="ctr"/>
                      <a:r>
                        <a:rPr lang="en-US" smtClean="0">
                          <a:solidFill>
                            <a:schemeClr val="bg1"/>
                          </a:solidFill>
                        </a:rPr>
                        <a:t>39</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129</a:t>
                      </a:r>
                      <a:r>
                        <a:rPr lang="en-US" baseline="30000" smtClean="0">
                          <a:solidFill>
                            <a:schemeClr val="bg1"/>
                          </a:solidFill>
                        </a:rPr>
                        <a:t>0</a:t>
                      </a:r>
                      <a:endParaRPr lang="en-US" dirty="0">
                        <a:solidFill>
                          <a:schemeClr val="bg1"/>
                        </a:solidFill>
                      </a:endParaRPr>
                    </a:p>
                  </a:txBody>
                  <a:tcPr/>
                </a:tc>
              </a:tr>
              <a:tr h="340937">
                <a:tc>
                  <a:txBody>
                    <a:bodyPr/>
                    <a:lstStyle/>
                    <a:p>
                      <a:pPr algn="l"/>
                      <a:r>
                        <a:rPr lang="en-US" dirty="0" err="1" smtClean="0">
                          <a:solidFill>
                            <a:schemeClr val="bg1"/>
                          </a:solidFill>
                        </a:rPr>
                        <a:t>LServo_Pink</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43</a:t>
                      </a:r>
                      <a:endParaRPr lang="en-US" b="1" dirty="0">
                        <a:solidFill>
                          <a:schemeClr val="accent4">
                            <a:lumMod val="60000"/>
                            <a:lumOff val="40000"/>
                          </a:schemeClr>
                        </a:solidFill>
                      </a:endParaRPr>
                    </a:p>
                  </a:txBody>
                  <a:tcPr/>
                </a:tc>
                <a:tc>
                  <a:txBody>
                    <a:bodyPr/>
                    <a:lstStyle/>
                    <a:p>
                      <a:pPr algn="ctr"/>
                      <a:r>
                        <a:rPr lang="en-US" smtClean="0">
                          <a:solidFill>
                            <a:schemeClr val="bg1"/>
                          </a:solidFill>
                        </a:rPr>
                        <a:t>3</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83</a:t>
                      </a:r>
                      <a:r>
                        <a:rPr lang="en-US" baseline="30000" smtClean="0">
                          <a:solidFill>
                            <a:schemeClr val="bg1"/>
                          </a:solidFill>
                        </a:rPr>
                        <a:t>0</a:t>
                      </a:r>
                      <a:endParaRPr lang="en-US" dirty="0">
                        <a:solidFill>
                          <a:schemeClr val="bg1"/>
                        </a:solidFill>
                      </a:endParaRPr>
                    </a:p>
                  </a:txBody>
                  <a:tcPr/>
                </a:tc>
              </a:tr>
              <a:tr h="340937">
                <a:tc>
                  <a:txBody>
                    <a:bodyPr/>
                    <a:lstStyle/>
                    <a:p>
                      <a:pPr algn="l"/>
                      <a:r>
                        <a:rPr lang="en-US" dirty="0" smtClean="0">
                          <a:solidFill>
                            <a:schemeClr val="bg1"/>
                          </a:solidFill>
                        </a:rPr>
                        <a:t>MServo_Gate1</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52</a:t>
                      </a:r>
                      <a:endParaRPr lang="en-US" b="1" dirty="0">
                        <a:solidFill>
                          <a:schemeClr val="accent4">
                            <a:lumMod val="60000"/>
                            <a:lumOff val="40000"/>
                          </a:schemeClr>
                        </a:solidFill>
                      </a:endParaRPr>
                    </a:p>
                  </a:txBody>
                  <a:tcPr/>
                </a:tc>
                <a:tc>
                  <a:txBody>
                    <a:bodyPr/>
                    <a:lstStyle/>
                    <a:p>
                      <a:pPr algn="ctr"/>
                      <a:r>
                        <a:rPr lang="en-US" smtClean="0">
                          <a:solidFill>
                            <a:schemeClr val="bg1"/>
                          </a:solidFill>
                        </a:rPr>
                        <a:t>138</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60</a:t>
                      </a:r>
                      <a:r>
                        <a:rPr lang="en-US" baseline="30000" smtClean="0">
                          <a:solidFill>
                            <a:schemeClr val="bg1"/>
                          </a:solidFill>
                        </a:rPr>
                        <a:t>0</a:t>
                      </a:r>
                      <a:endParaRPr lang="en-US" dirty="0">
                        <a:solidFill>
                          <a:schemeClr val="bg1"/>
                        </a:solidFill>
                      </a:endParaRPr>
                    </a:p>
                  </a:txBody>
                  <a:tcPr/>
                </a:tc>
              </a:tr>
              <a:tr h="382816">
                <a:tc>
                  <a:txBody>
                    <a:bodyPr/>
                    <a:lstStyle/>
                    <a:p>
                      <a:pPr algn="l"/>
                      <a:r>
                        <a:rPr lang="en-US" dirty="0" smtClean="0">
                          <a:solidFill>
                            <a:schemeClr val="bg1"/>
                          </a:solidFill>
                        </a:rPr>
                        <a:t>MServo_Gate2</a:t>
                      </a:r>
                      <a:endParaRPr lang="en-US" dirty="0">
                        <a:solidFill>
                          <a:schemeClr val="bg1"/>
                        </a:solidFill>
                      </a:endParaRPr>
                    </a:p>
                  </a:txBody>
                  <a:tcPr/>
                </a:tc>
                <a:tc>
                  <a:txBody>
                    <a:bodyPr/>
                    <a:lstStyle/>
                    <a:p>
                      <a:pPr algn="ctr"/>
                      <a:r>
                        <a:rPr lang="en-US" b="1" dirty="0" smtClean="0">
                          <a:solidFill>
                            <a:schemeClr val="accent4">
                              <a:lumMod val="60000"/>
                              <a:lumOff val="40000"/>
                            </a:schemeClr>
                          </a:solidFill>
                        </a:rPr>
                        <a:t>50</a:t>
                      </a:r>
                      <a:endParaRPr lang="en-US" b="1" dirty="0">
                        <a:solidFill>
                          <a:schemeClr val="accent4">
                            <a:lumMod val="60000"/>
                            <a:lumOff val="40000"/>
                          </a:schemeClr>
                        </a:solidFill>
                      </a:endParaRPr>
                    </a:p>
                  </a:txBody>
                  <a:tcPr/>
                </a:tc>
                <a:tc>
                  <a:txBody>
                    <a:bodyPr/>
                    <a:lstStyle/>
                    <a:p>
                      <a:pPr algn="ctr"/>
                      <a:r>
                        <a:rPr lang="en-US" smtClean="0">
                          <a:solidFill>
                            <a:schemeClr val="bg1"/>
                          </a:solidFill>
                        </a:rPr>
                        <a:t>18</a:t>
                      </a:r>
                      <a:r>
                        <a:rPr lang="en-US" baseline="30000" smtClean="0">
                          <a:solidFill>
                            <a:schemeClr val="bg1"/>
                          </a:solidFill>
                        </a:rPr>
                        <a:t>0</a:t>
                      </a:r>
                      <a:endParaRPr lang="en-US" dirty="0">
                        <a:solidFill>
                          <a:schemeClr val="bg1"/>
                        </a:solidFill>
                      </a:endParaRPr>
                    </a:p>
                  </a:txBody>
                  <a:tcPr/>
                </a:tc>
                <a:tc>
                  <a:txBody>
                    <a:bodyPr/>
                    <a:lstStyle/>
                    <a:p>
                      <a:pPr algn="ctr"/>
                      <a:r>
                        <a:rPr lang="en-US" smtClean="0">
                          <a:solidFill>
                            <a:schemeClr val="bg1"/>
                          </a:solidFill>
                        </a:rPr>
                        <a:t>85</a:t>
                      </a:r>
                      <a:r>
                        <a:rPr lang="en-US" baseline="30000" smtClean="0">
                          <a:solidFill>
                            <a:schemeClr val="bg1"/>
                          </a:solidFill>
                        </a:rPr>
                        <a:t>0</a:t>
                      </a:r>
                      <a:endParaRPr lang="en-US" dirty="0">
                        <a:solidFill>
                          <a:schemeClr val="bg1"/>
                        </a:solidFill>
                      </a:endParaRPr>
                    </a:p>
                  </a:txBody>
                  <a:tcPr/>
                </a:tc>
              </a:tr>
            </a:tbl>
          </a:graphicData>
        </a:graphic>
      </p:graphicFrame>
      <p:sp>
        <p:nvSpPr>
          <p:cNvPr id="13" name="Rectangle 12"/>
          <p:cNvSpPr/>
          <p:nvPr/>
        </p:nvSpPr>
        <p:spPr>
          <a:xfrm>
            <a:off x="3984129" y="1427487"/>
            <a:ext cx="292144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bg1"/>
                </a:solidFill>
                <a:latin typeface="Cambria" panose="02040503050406030204" pitchFamily="18" charset="0"/>
              </a:rPr>
              <a:t>Arduino 1</a:t>
            </a:r>
            <a:endParaRPr lang="en-US" sz="2400" b="1">
              <a:solidFill>
                <a:schemeClr val="bg1"/>
              </a:solidFill>
              <a:latin typeface="Cambria" panose="02040503050406030204" pitchFamily="18" charset="0"/>
            </a:endParaRPr>
          </a:p>
        </p:txBody>
      </p:sp>
      <p:sp>
        <p:nvSpPr>
          <p:cNvPr id="14" name="Rectangle 13"/>
          <p:cNvSpPr/>
          <p:nvPr/>
        </p:nvSpPr>
        <p:spPr>
          <a:xfrm>
            <a:off x="8610600" y="1006005"/>
            <a:ext cx="292144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bg1"/>
                </a:solidFill>
                <a:latin typeface="Cambria" panose="02040503050406030204" pitchFamily="18" charset="0"/>
              </a:rPr>
              <a:t>Arduino 2</a:t>
            </a:r>
            <a:endParaRPr lang="en-US" sz="2400" b="1">
              <a:solidFill>
                <a:schemeClr val="bg1"/>
              </a:solidFill>
              <a:latin typeface="Cambria" panose="02040503050406030204" pitchFamily="18" charset="0"/>
            </a:endParaRPr>
          </a:p>
        </p:txBody>
      </p:sp>
      <p:sp>
        <p:nvSpPr>
          <p:cNvPr id="15" name="Rectangle 14"/>
          <p:cNvSpPr/>
          <p:nvPr/>
        </p:nvSpPr>
        <p:spPr>
          <a:xfrm>
            <a:off x="160421" y="955222"/>
            <a:ext cx="180384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Servo</a:t>
            </a:r>
            <a:endParaRPr lang="en-US" sz="3600" b="1">
              <a:solidFill>
                <a:schemeClr val="bg1"/>
              </a:solidFill>
              <a:latin typeface="Cambria" panose="02040503050406030204" pitchFamily="18" charset="0"/>
            </a:endParaRPr>
          </a:p>
        </p:txBody>
      </p:sp>
    </p:spTree>
    <p:extLst>
      <p:ext uri="{BB962C8B-B14F-4D97-AF65-F5344CB8AC3E}">
        <p14:creationId xmlns:p14="http://schemas.microsoft.com/office/powerpoint/2010/main" val="11400976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00BFFF"/>
                </a:solidFill>
                <a:latin typeface="Cambria" panose="02040503050406030204" pitchFamily="18" charset="0"/>
              </a:rPr>
              <a:t>2.How could we do?</a:t>
            </a:r>
          </a:p>
        </p:txBody>
      </p:sp>
      <p:pic>
        <p:nvPicPr>
          <p:cNvPr id="3074" name="Picture 2" descr="Ppm.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5134" y="1798185"/>
            <a:ext cx="3773487" cy="4729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501426" y="1096939"/>
            <a:ext cx="4210050" cy="2769770"/>
          </a:xfrm>
          <a:prstGeom prst="rect">
            <a:avLst/>
          </a:prstGeom>
        </p:spPr>
      </p:pic>
      <p:sp>
        <p:nvSpPr>
          <p:cNvPr id="3" name="Rectangle 2"/>
          <p:cNvSpPr/>
          <p:nvPr/>
        </p:nvSpPr>
        <p:spPr>
          <a:xfrm>
            <a:off x="5024437" y="3672481"/>
            <a:ext cx="7429500" cy="3046988"/>
          </a:xfrm>
          <a:prstGeom prst="rect">
            <a:avLst/>
          </a:prstGeom>
        </p:spPr>
        <p:txBody>
          <a:bodyPr wrap="square">
            <a:spAutoFit/>
          </a:bodyPr>
          <a:lstStyle/>
          <a:p>
            <a:r>
              <a:rPr lang="en-US" sz="2400" b="1">
                <a:solidFill>
                  <a:schemeClr val="bg1"/>
                </a:solidFill>
              </a:rPr>
              <a:t>Servo #1:</a:t>
            </a:r>
          </a:p>
          <a:p>
            <a:r>
              <a:rPr lang="en-US" sz="2400" b="1">
                <a:solidFill>
                  <a:schemeClr val="bg1"/>
                </a:solidFill>
              </a:rPr>
              <a:t>Far Left Command: Time ON = 1 + 0.0 ms = 1.0 </a:t>
            </a:r>
            <a:r>
              <a:rPr lang="en-US" sz="2400" b="1" smtClean="0">
                <a:solidFill>
                  <a:schemeClr val="bg1"/>
                </a:solidFill>
              </a:rPr>
              <a:t>ms</a:t>
            </a:r>
          </a:p>
          <a:p>
            <a:endParaRPr lang="en-US" sz="2400" b="1">
              <a:solidFill>
                <a:schemeClr val="bg1"/>
              </a:solidFill>
            </a:endParaRPr>
          </a:p>
          <a:p>
            <a:r>
              <a:rPr lang="en-US" sz="2400" b="1">
                <a:solidFill>
                  <a:schemeClr val="bg1"/>
                </a:solidFill>
              </a:rPr>
              <a:t>Servo #2:</a:t>
            </a:r>
          </a:p>
          <a:p>
            <a:r>
              <a:rPr lang="en-US" sz="2400" b="1">
                <a:solidFill>
                  <a:schemeClr val="bg1"/>
                </a:solidFill>
              </a:rPr>
              <a:t>Neutral Command: Time ON = 1 + 0.5 ms = 1.5 </a:t>
            </a:r>
            <a:r>
              <a:rPr lang="en-US" sz="2400" b="1" smtClean="0">
                <a:solidFill>
                  <a:schemeClr val="bg1"/>
                </a:solidFill>
              </a:rPr>
              <a:t>ms</a:t>
            </a:r>
          </a:p>
          <a:p>
            <a:endParaRPr lang="en-US" sz="2400" b="1">
              <a:solidFill>
                <a:schemeClr val="bg1"/>
              </a:solidFill>
            </a:endParaRPr>
          </a:p>
          <a:p>
            <a:r>
              <a:rPr lang="en-US" sz="2400" b="1">
                <a:solidFill>
                  <a:schemeClr val="bg1"/>
                </a:solidFill>
              </a:rPr>
              <a:t>Servo #3:</a:t>
            </a:r>
          </a:p>
          <a:p>
            <a:r>
              <a:rPr lang="en-US" sz="2400" b="1">
                <a:solidFill>
                  <a:schemeClr val="bg1"/>
                </a:solidFill>
              </a:rPr>
              <a:t>Far Right Command: Time ON = 1 + 1.0 ms= 2.0 ms</a:t>
            </a:r>
          </a:p>
        </p:txBody>
      </p:sp>
      <p:sp>
        <p:nvSpPr>
          <p:cNvPr id="8" name="Rectangle 7"/>
          <p:cNvSpPr/>
          <p:nvPr/>
        </p:nvSpPr>
        <p:spPr>
          <a:xfrm>
            <a:off x="160421" y="955222"/>
            <a:ext cx="180384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Servo</a:t>
            </a:r>
            <a:endParaRPr lang="en-US" sz="3600" b="1">
              <a:solidFill>
                <a:schemeClr val="bg1"/>
              </a:solidFill>
              <a:latin typeface="Cambria" panose="02040503050406030204" pitchFamily="18" charset="0"/>
            </a:endParaRPr>
          </a:p>
        </p:txBody>
      </p:sp>
    </p:spTree>
    <p:extLst>
      <p:ext uri="{BB962C8B-B14F-4D97-AF65-F5344CB8AC3E}">
        <p14:creationId xmlns:p14="http://schemas.microsoft.com/office/powerpoint/2010/main" val="2234360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28432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Task Detail</a:t>
            </a:r>
            <a:endParaRPr lang="en-US" sz="3600" b="1">
              <a:solidFill>
                <a:srgbClr val="00BFFF"/>
              </a:solidFill>
              <a:latin typeface="Cambria" panose="02040503050406030204" pitchFamily="18" charset="0"/>
            </a:endParaRPr>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516811139"/>
              </p:ext>
            </p:extLst>
          </p:nvPr>
        </p:nvGraphicFramePr>
        <p:xfrm>
          <a:off x="628650" y="1043904"/>
          <a:ext cx="10929938" cy="5638800"/>
        </p:xfrm>
        <a:graphic>
          <a:graphicData uri="http://schemas.openxmlformats.org/drawingml/2006/table">
            <a:tbl>
              <a:tblPr firstRow="1" bandRow="1">
                <a:tableStyleId>{2D5ABB26-0587-4C30-8999-92F81FD0307C}</a:tableStyleId>
              </a:tblPr>
              <a:tblGrid>
                <a:gridCol w="2551032"/>
                <a:gridCol w="8378906"/>
              </a:tblGrid>
              <a:tr h="555306">
                <a:tc>
                  <a:txBody>
                    <a:bodyPr/>
                    <a:lstStyle/>
                    <a:p>
                      <a:r>
                        <a:rPr lang="en-US" sz="3200" smtClean="0">
                          <a:solidFill>
                            <a:srgbClr val="00BFFF"/>
                          </a:solidFill>
                        </a:rPr>
                        <a:t>Member</a:t>
                      </a:r>
                      <a:endParaRPr lang="en-US" sz="3200">
                        <a:solidFill>
                          <a:srgbClr val="00BFFF"/>
                        </a:solidFill>
                        <a:latin typeface="Cambria" panose="02040503050406030204" pitchFamily="18" charset="0"/>
                      </a:endParaRPr>
                    </a:p>
                  </a:txBody>
                  <a:tcPr>
                    <a:lnB w="12700" cap="flat" cmpd="sng" algn="ctr">
                      <a:solidFill>
                        <a:srgbClr val="00BFFF"/>
                      </a:solidFill>
                      <a:prstDash val="solid"/>
                      <a:round/>
                      <a:headEnd type="none" w="med" len="med"/>
                      <a:tailEnd type="none" w="med" len="med"/>
                    </a:lnB>
                  </a:tcPr>
                </a:tc>
                <a:tc>
                  <a:txBody>
                    <a:bodyPr/>
                    <a:lstStyle/>
                    <a:p>
                      <a:r>
                        <a:rPr lang="en-US" sz="3200" smtClean="0">
                          <a:solidFill>
                            <a:srgbClr val="00BFFF"/>
                          </a:solidFill>
                        </a:rPr>
                        <a:t>Main Task</a:t>
                      </a:r>
                      <a:endParaRPr lang="en-US" sz="3200">
                        <a:solidFill>
                          <a:srgbClr val="00BFFF"/>
                        </a:solidFill>
                        <a:latin typeface="Cambria" panose="02040503050406030204" pitchFamily="18" charset="0"/>
                      </a:endParaRPr>
                    </a:p>
                  </a:txBody>
                  <a:tcPr>
                    <a:lnB w="12700" cap="flat" cmpd="sng" algn="ctr">
                      <a:solidFill>
                        <a:srgbClr val="00BFFF"/>
                      </a:solidFill>
                      <a:prstDash val="solid"/>
                      <a:round/>
                      <a:headEnd type="none" w="med" len="med"/>
                      <a:tailEnd type="none" w="med" len="med"/>
                    </a:lnB>
                  </a:tcPr>
                </a:tc>
              </a:tr>
              <a:tr h="1052159">
                <a:tc>
                  <a:txBody>
                    <a:bodyPr/>
                    <a:lstStyle/>
                    <a:p>
                      <a:r>
                        <a:rPr lang="en-US" sz="2200" smtClean="0">
                          <a:solidFill>
                            <a:schemeClr val="bg1"/>
                          </a:solidFill>
                        </a:rPr>
                        <a:t>Nguyễn</a:t>
                      </a:r>
                      <a:r>
                        <a:rPr lang="en-US" sz="2200" baseline="0" smtClean="0">
                          <a:solidFill>
                            <a:schemeClr val="bg1"/>
                          </a:solidFill>
                        </a:rPr>
                        <a:t> Hùng Mạnh</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smtClean="0">
                          <a:solidFill>
                            <a:schemeClr val="bg1"/>
                          </a:solidFill>
                          <a:latin typeface="Cambria" panose="02040503050406030204" pitchFamily="18" charset="0"/>
                        </a:rPr>
                        <a:t>Design</a:t>
                      </a:r>
                      <a:r>
                        <a:rPr lang="en-US" sz="2200" baseline="0" smtClean="0">
                          <a:solidFill>
                            <a:schemeClr val="bg1"/>
                          </a:solidFill>
                          <a:latin typeface="Cambria" panose="02040503050406030204" pitchFamily="18" charset="0"/>
                        </a:rPr>
                        <a:t> Mechanical Part.</a:t>
                      </a:r>
                      <a:endParaRPr lang="en-US" sz="2200" smtClean="0">
                        <a:solidFill>
                          <a:schemeClr val="bg1"/>
                        </a:solidFill>
                        <a:latin typeface="Cambria" panose="02040503050406030204" pitchFamily="18" charset="0"/>
                      </a:endParaRPr>
                    </a:p>
                    <a:p>
                      <a:pPr marL="342900" indent="-342900">
                        <a:buFont typeface="Arial" panose="020B0604020202020204" pitchFamily="34" charset="0"/>
                        <a:buChar char="•"/>
                      </a:pPr>
                      <a:r>
                        <a:rPr lang="en-US" sz="2200" smtClean="0">
                          <a:solidFill>
                            <a:schemeClr val="bg1"/>
                          </a:solidFill>
                          <a:latin typeface="Cambria" panose="02040503050406030204" pitchFamily="18" charset="0"/>
                        </a:rPr>
                        <a:t>Core program</a:t>
                      </a:r>
                      <a:r>
                        <a:rPr lang="en-US" sz="2200" baseline="0" smtClean="0">
                          <a:solidFill>
                            <a:schemeClr val="bg1"/>
                          </a:solidFill>
                          <a:latin typeface="Cambria" panose="02040503050406030204" pitchFamily="18" charset="0"/>
                        </a:rPr>
                        <a:t> of Desktop App and Arduino.</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Communication</a:t>
                      </a:r>
                    </a:p>
                    <a:p>
                      <a:pPr marL="342900" indent="-342900">
                        <a:buFont typeface="Arial" panose="020B0604020202020204" pitchFamily="34" charset="0"/>
                        <a:buChar char="•"/>
                      </a:pPr>
                      <a:endParaRPr lang="en-US" sz="2200" baseline="0" smtClean="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1373652">
                <a:tc>
                  <a:txBody>
                    <a:bodyPr/>
                    <a:lstStyle/>
                    <a:p>
                      <a:r>
                        <a:rPr lang="en-US" sz="2200" smtClean="0">
                          <a:solidFill>
                            <a:schemeClr val="bg1"/>
                          </a:solidFill>
                          <a:latin typeface="+mn-lt"/>
                        </a:rPr>
                        <a:t>Nguyễn</a:t>
                      </a:r>
                      <a:r>
                        <a:rPr lang="en-US" sz="2200" baseline="0" smtClean="0">
                          <a:solidFill>
                            <a:schemeClr val="bg1"/>
                          </a:solidFill>
                          <a:latin typeface="+mn-lt"/>
                        </a:rPr>
                        <a:t> Khang Hy</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smtClean="0">
                          <a:solidFill>
                            <a:schemeClr val="bg1"/>
                          </a:solidFill>
                          <a:latin typeface="Cambria" panose="02040503050406030204" pitchFamily="18" charset="0"/>
                        </a:rPr>
                        <a:t>Design</a:t>
                      </a:r>
                      <a:r>
                        <a:rPr lang="en-US" sz="2200" baseline="0" smtClean="0">
                          <a:solidFill>
                            <a:schemeClr val="bg1"/>
                          </a:solidFill>
                          <a:latin typeface="Cambria" panose="02040503050406030204" pitchFamily="18" charset="0"/>
                        </a:rPr>
                        <a:t> Algorithm</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Design Database</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Develop hardware program for Color Sensor</a:t>
                      </a:r>
                    </a:p>
                    <a:p>
                      <a:pPr marL="342900" indent="-342900">
                        <a:buFont typeface="Arial" panose="020B0604020202020204" pitchFamily="34" charset="0"/>
                        <a:buChar char="•"/>
                      </a:pPr>
                      <a:endParaRPr lang="en-US" sz="2200" baseline="0" smtClean="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1052159">
                <a:tc>
                  <a:txBody>
                    <a:bodyPr/>
                    <a:lstStyle/>
                    <a:p>
                      <a:r>
                        <a:rPr lang="en-US" sz="2200" smtClean="0">
                          <a:solidFill>
                            <a:schemeClr val="bg1"/>
                          </a:solidFill>
                        </a:rPr>
                        <a:t>Phạm</a:t>
                      </a:r>
                      <a:r>
                        <a:rPr lang="en-US" sz="2200" baseline="0" smtClean="0">
                          <a:solidFill>
                            <a:schemeClr val="bg1"/>
                          </a:solidFill>
                        </a:rPr>
                        <a:t> Nhật Hưng</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Develop hardware program for Conveyor belt</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Testing all hardware components</a:t>
                      </a:r>
                    </a:p>
                    <a:p>
                      <a:pPr marL="342900" indent="-342900">
                        <a:buFont typeface="Arial" panose="020B0604020202020204" pitchFamily="34" charset="0"/>
                        <a:buChar char="•"/>
                      </a:pP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1052159">
                <a:tc>
                  <a:txBody>
                    <a:bodyPr/>
                    <a:lstStyle/>
                    <a:p>
                      <a:r>
                        <a:rPr lang="en-US" sz="2200" smtClean="0">
                          <a:solidFill>
                            <a:schemeClr val="bg1"/>
                          </a:solidFill>
                        </a:rPr>
                        <a:t>Nguyễn</a:t>
                      </a:r>
                      <a:r>
                        <a:rPr lang="en-US" sz="2200" baseline="0" smtClean="0">
                          <a:solidFill>
                            <a:schemeClr val="bg1"/>
                          </a:solidFill>
                        </a:rPr>
                        <a:t> Nhật Linh</a:t>
                      </a: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Develop hardware program for servo and Infrared Sensor</a:t>
                      </a:r>
                    </a:p>
                    <a:p>
                      <a:pPr marL="342900" indent="-342900">
                        <a:buFont typeface="Arial" panose="020B0604020202020204" pitchFamily="34" charset="0"/>
                        <a:buChar char="•"/>
                      </a:pPr>
                      <a:r>
                        <a:rPr lang="en-US" sz="2200" baseline="0" smtClean="0">
                          <a:solidFill>
                            <a:schemeClr val="bg1"/>
                          </a:solidFill>
                          <a:latin typeface="Cambria" panose="02040503050406030204" pitchFamily="18" charset="0"/>
                        </a:rPr>
                        <a:t>Testing  Application and System</a:t>
                      </a:r>
                    </a:p>
                    <a:p>
                      <a:pPr marL="342900" indent="-342900">
                        <a:buFont typeface="Arial" panose="020B0604020202020204" pitchFamily="34" charset="0"/>
                        <a:buChar char="•"/>
                      </a:pPr>
                      <a:endParaRPr lang="en-US" sz="2200">
                        <a:solidFill>
                          <a:schemeClr val="bg1"/>
                        </a:solidFill>
                        <a:latin typeface="Cambria" panose="02040503050406030204" pitchFamily="18" charset="0"/>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bl>
          </a:graphicData>
        </a:graphic>
      </p:graphicFrame>
      <p:sp>
        <p:nvSpPr>
          <p:cNvPr id="9" name="TextBox 8"/>
          <p:cNvSpPr txBox="1"/>
          <p:nvPr/>
        </p:nvSpPr>
        <p:spPr>
          <a:xfrm>
            <a:off x="11244263" y="6600825"/>
            <a:ext cx="184731" cy="369332"/>
          </a:xfrm>
          <a:prstGeom prst="rect">
            <a:avLst/>
          </a:prstGeom>
          <a:noFill/>
        </p:spPr>
        <p:txBody>
          <a:bodyPr wrap="none" rtlCol="0">
            <a:spAutoFit/>
          </a:bodyPr>
          <a:lstStyle/>
          <a:p>
            <a:endParaRPr lang="en-US"/>
          </a:p>
        </p:txBody>
      </p:sp>
      <p:sp>
        <p:nvSpPr>
          <p:cNvPr id="10" name="Slide Number Placeholder 9"/>
          <p:cNvSpPr>
            <a:spLocks noGrp="1"/>
          </p:cNvSpPr>
          <p:nvPr>
            <p:ph type="sldNum" sz="quarter" idx="12"/>
          </p:nvPr>
        </p:nvSpPr>
        <p:spPr/>
        <p:txBody>
          <a:bodyPr/>
          <a:lstStyle/>
          <a:p>
            <a:fld id="{D94E57A3-B9FC-4051-9ECF-95B1A448CCF1}" type="slidenum">
              <a:rPr lang="en-US" smtClean="0"/>
              <a:t>2</a:t>
            </a:fld>
            <a:endParaRPr lang="en-US"/>
          </a:p>
        </p:txBody>
      </p:sp>
    </p:spTree>
    <p:extLst>
      <p:ext uri="{BB962C8B-B14F-4D97-AF65-F5344CB8AC3E}">
        <p14:creationId xmlns:p14="http://schemas.microsoft.com/office/powerpoint/2010/main" val="2420435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pPr/>
              <a:t>20</a:t>
            </a:fld>
            <a:endParaRPr lang="en-US"/>
          </a:p>
        </p:txBody>
      </p:sp>
      <p:cxnSp>
        <p:nvCxnSpPr>
          <p:cNvPr id="6" name="Straight Connector 5"/>
          <p:cNvCxnSpPr/>
          <p:nvPr/>
        </p:nvCxnSpPr>
        <p:spPr>
          <a:xfrm>
            <a:off x="0" y="74295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pic>
        <p:nvPicPr>
          <p:cNvPr id="2051" name="Picture 3"/>
          <p:cNvPicPr>
            <a:picLocks noChangeAspect="1" noChangeArrowheads="1"/>
          </p:cNvPicPr>
          <p:nvPr/>
        </p:nvPicPr>
        <p:blipFill>
          <a:blip r:embed="rId3"/>
          <a:srcRect/>
          <a:stretch>
            <a:fillRect/>
          </a:stretch>
        </p:blipFill>
        <p:spPr bwMode="auto">
          <a:xfrm>
            <a:off x="368932" y="2328776"/>
            <a:ext cx="1923394" cy="2274867"/>
          </a:xfrm>
          <a:prstGeom prst="rect">
            <a:avLst/>
          </a:prstGeom>
          <a:noFill/>
          <a:ln w="9525">
            <a:noFill/>
            <a:miter lim="800000"/>
            <a:headEnd/>
            <a:tailEnd/>
          </a:ln>
          <a:effectLst/>
        </p:spPr>
      </p:pic>
      <p:graphicFrame>
        <p:nvGraphicFramePr>
          <p:cNvPr id="67" name="Table 66"/>
          <p:cNvGraphicFramePr>
            <a:graphicFrameLocks noGrp="1"/>
          </p:cNvGraphicFramePr>
          <p:nvPr>
            <p:extLst>
              <p:ext uri="{D42A27DB-BD31-4B8C-83A1-F6EECF244321}">
                <p14:modId xmlns:p14="http://schemas.microsoft.com/office/powerpoint/2010/main" val="1081573487"/>
              </p:ext>
            </p:extLst>
          </p:nvPr>
        </p:nvGraphicFramePr>
        <p:xfrm>
          <a:off x="7931007" y="1871617"/>
          <a:ext cx="3751930" cy="3821798"/>
        </p:xfrm>
        <a:graphic>
          <a:graphicData uri="http://schemas.openxmlformats.org/drawingml/2006/table">
            <a:tbl>
              <a:tblPr firstRow="1" bandRow="1">
                <a:tableStyleId>{2D5ABB26-0587-4C30-8999-92F81FD0307C}</a:tableStyleId>
              </a:tblPr>
              <a:tblGrid>
                <a:gridCol w="2048022"/>
                <a:gridCol w="1703908"/>
              </a:tblGrid>
              <a:tr h="389416">
                <a:tc>
                  <a:txBody>
                    <a:bodyPr/>
                    <a:lstStyle/>
                    <a:p>
                      <a:r>
                        <a:rPr lang="en-US" sz="2000" b="1" dirty="0" smtClean="0">
                          <a:solidFill>
                            <a:srgbClr val="00BFFF"/>
                          </a:solidFill>
                        </a:rPr>
                        <a:t>Name</a:t>
                      </a:r>
                      <a:endParaRPr lang="en-US" sz="2000" b="1" dirty="0">
                        <a:solidFill>
                          <a:srgbClr val="00BFFF"/>
                        </a:solidFill>
                      </a:endParaRPr>
                    </a:p>
                  </a:txBody>
                  <a:tcPr>
                    <a:lnB w="12700" cap="flat" cmpd="sng" algn="ctr">
                      <a:solidFill>
                        <a:srgbClr val="00BFFF"/>
                      </a:solidFill>
                      <a:prstDash val="solid"/>
                      <a:round/>
                      <a:headEnd type="none" w="med" len="med"/>
                      <a:tailEnd type="none" w="med" len="med"/>
                    </a:lnB>
                  </a:tcPr>
                </a:tc>
                <a:tc>
                  <a:txBody>
                    <a:bodyPr/>
                    <a:lstStyle/>
                    <a:p>
                      <a:r>
                        <a:rPr lang="en-US" sz="2000" b="1" smtClean="0">
                          <a:solidFill>
                            <a:srgbClr val="00BFFF"/>
                          </a:solidFill>
                        </a:rPr>
                        <a:t>Gate</a:t>
                      </a:r>
                      <a:endParaRPr lang="en-US" sz="2000" b="1" dirty="0">
                        <a:solidFill>
                          <a:srgbClr val="00BFFF"/>
                        </a:solidFill>
                      </a:endParaRPr>
                    </a:p>
                  </a:txBody>
                  <a:tcPr>
                    <a:lnB w="12700" cap="flat" cmpd="sng" algn="ctr">
                      <a:solidFill>
                        <a:srgbClr val="00BFFF"/>
                      </a:solidFill>
                      <a:prstDash val="solid"/>
                      <a:round/>
                      <a:headEnd type="none" w="med" len="med"/>
                      <a:tailEnd type="none" w="med" len="med"/>
                    </a:lnB>
                  </a:tcPr>
                </a:tc>
              </a:tr>
              <a:tr h="350096">
                <a:tc>
                  <a:txBody>
                    <a:bodyPr/>
                    <a:lstStyle/>
                    <a:p>
                      <a:r>
                        <a:rPr lang="en-US" dirty="0" err="1" smtClean="0">
                          <a:solidFill>
                            <a:schemeClr val="bg1"/>
                          </a:solidFill>
                        </a:rPr>
                        <a:t>IP_Gate</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b="1" smtClean="0">
                          <a:solidFill>
                            <a:schemeClr val="accent4">
                              <a:lumMod val="60000"/>
                              <a:lumOff val="40000"/>
                            </a:schemeClr>
                          </a:solidFill>
                        </a:rPr>
                        <a:t>48</a:t>
                      </a:r>
                      <a:r>
                        <a:rPr lang="en-US" smtClean="0">
                          <a:solidFill>
                            <a:schemeClr val="bg1"/>
                          </a:solidFill>
                        </a:rPr>
                        <a:t> (Arduino</a:t>
                      </a:r>
                      <a:r>
                        <a:rPr lang="en-US" baseline="0" smtClean="0">
                          <a:solidFill>
                            <a:schemeClr val="bg1"/>
                          </a:solidFill>
                        </a:rPr>
                        <a:t> 1)</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smtClean="0">
                          <a:solidFill>
                            <a:schemeClr val="bg1"/>
                          </a:solidFill>
                        </a:rPr>
                        <a:t>IP_TCS230</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smtClean="0">
                          <a:solidFill>
                            <a:schemeClr val="accent4">
                              <a:lumMod val="60000"/>
                              <a:lumOff val="40000"/>
                            </a:schemeClr>
                          </a:solidFill>
                        </a:rPr>
                        <a:t>46 </a:t>
                      </a:r>
                      <a:r>
                        <a:rPr lang="en-US" smtClean="0">
                          <a:solidFill>
                            <a:schemeClr val="bg1"/>
                          </a:solidFill>
                        </a:rPr>
                        <a:t>(Arduino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IP_Red</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smtClean="0">
                          <a:solidFill>
                            <a:schemeClr val="accent4">
                              <a:lumMod val="60000"/>
                              <a:lumOff val="40000"/>
                            </a:schemeClr>
                          </a:solidFill>
                        </a:rPr>
                        <a:t>40</a:t>
                      </a:r>
                      <a:r>
                        <a:rPr lang="en-US" smtClean="0">
                          <a:solidFill>
                            <a:schemeClr val="bg1"/>
                          </a:solidFill>
                        </a:rPr>
                        <a:t> (Arduino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IP_Green</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smtClean="0">
                          <a:solidFill>
                            <a:schemeClr val="accent4">
                              <a:lumMod val="60000"/>
                              <a:lumOff val="40000"/>
                            </a:schemeClr>
                          </a:solidFill>
                        </a:rPr>
                        <a:t>38</a:t>
                      </a:r>
                      <a:r>
                        <a:rPr lang="en-US" smtClean="0">
                          <a:solidFill>
                            <a:schemeClr val="bg1"/>
                          </a:solidFill>
                        </a:rPr>
                        <a:t> (Arduino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IP_Blue</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smtClean="0">
                          <a:solidFill>
                            <a:schemeClr val="accent4">
                              <a:lumMod val="60000"/>
                              <a:lumOff val="40000"/>
                            </a:schemeClr>
                          </a:solidFill>
                        </a:rPr>
                        <a:t>36</a:t>
                      </a:r>
                      <a:r>
                        <a:rPr lang="en-US" smtClean="0">
                          <a:solidFill>
                            <a:schemeClr val="bg1"/>
                          </a:solidFill>
                        </a:rPr>
                        <a:t>(Arduino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IP_Purple</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smtClean="0">
                          <a:solidFill>
                            <a:schemeClr val="accent4">
                              <a:lumMod val="60000"/>
                              <a:lumOff val="40000"/>
                            </a:schemeClr>
                          </a:solidFill>
                        </a:rPr>
                        <a:t>34 </a:t>
                      </a:r>
                      <a:r>
                        <a:rPr lang="en-US" smtClean="0">
                          <a:solidFill>
                            <a:schemeClr val="bg1"/>
                          </a:solidFill>
                        </a:rPr>
                        <a:t>(Arduino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IP_Pink</a:t>
                      </a:r>
                      <a:endParaRPr lang="en-US" dirty="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smtClean="0">
                          <a:solidFill>
                            <a:schemeClr val="accent4">
                              <a:lumMod val="60000"/>
                              <a:lumOff val="40000"/>
                            </a:schemeClr>
                          </a:solidFill>
                        </a:rPr>
                        <a:t>32 </a:t>
                      </a:r>
                      <a:r>
                        <a:rPr lang="en-US" smtClean="0">
                          <a:solidFill>
                            <a:schemeClr val="bg1"/>
                          </a:solidFill>
                        </a:rPr>
                        <a:t>(Arduino</a:t>
                      </a:r>
                      <a:r>
                        <a:rPr lang="en-US" baseline="0" smtClean="0">
                          <a:solidFill>
                            <a:schemeClr val="bg1"/>
                          </a:solidFill>
                        </a:rPr>
                        <a:t> 1)</a:t>
                      </a:r>
                      <a:endParaRPr lang="en-US" smtClean="0">
                        <a:solidFill>
                          <a:schemeClr val="bg1"/>
                        </a:solidFill>
                      </a:endParaRPr>
                    </a:p>
                  </a:txBody>
                  <a:tcP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437114">
                <a:tc>
                  <a:txBody>
                    <a:bodyPr/>
                    <a:lstStyle/>
                    <a:p>
                      <a:r>
                        <a:rPr lang="en-US" dirty="0" err="1" smtClean="0">
                          <a:solidFill>
                            <a:schemeClr val="bg1"/>
                          </a:solidFill>
                        </a:rPr>
                        <a:t>IP_Check</a:t>
                      </a:r>
                      <a:endParaRPr lang="en-US" dirty="0">
                        <a:solidFill>
                          <a:schemeClr val="bg1"/>
                        </a:solidFill>
                      </a:endParaRPr>
                    </a:p>
                  </a:txBody>
                  <a:tcPr>
                    <a:lnT w="12700" cap="flat" cmpd="sng" algn="ctr">
                      <a:solidFill>
                        <a:srgbClr val="00BFFF"/>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smtClean="0">
                          <a:solidFill>
                            <a:schemeClr val="accent4">
                              <a:lumMod val="60000"/>
                              <a:lumOff val="40000"/>
                            </a:schemeClr>
                          </a:solidFill>
                        </a:rPr>
                        <a:t>10</a:t>
                      </a:r>
                      <a:r>
                        <a:rPr lang="en-US" smtClean="0">
                          <a:solidFill>
                            <a:schemeClr val="bg1"/>
                          </a:solidFill>
                        </a:rPr>
                        <a:t> (Arduino</a:t>
                      </a:r>
                      <a:r>
                        <a:rPr lang="en-US" baseline="0" smtClean="0">
                          <a:solidFill>
                            <a:schemeClr val="bg1"/>
                          </a:solidFill>
                        </a:rPr>
                        <a:t> 2)</a:t>
                      </a:r>
                      <a:endParaRPr lang="en-US" smtClean="0">
                        <a:solidFill>
                          <a:schemeClr val="bg1"/>
                        </a:solidFill>
                      </a:endParaRPr>
                    </a:p>
                  </a:txBody>
                  <a:tcPr>
                    <a:lnT w="12700" cap="flat" cmpd="sng" algn="ctr">
                      <a:solidFill>
                        <a:srgbClr val="00BFFF"/>
                      </a:solidFill>
                      <a:prstDash val="solid"/>
                      <a:round/>
                      <a:headEnd type="none" w="med" len="med"/>
                      <a:tailEnd type="none" w="med" len="med"/>
                    </a:lnT>
                  </a:tcPr>
                </a:tc>
              </a:tr>
            </a:tbl>
          </a:graphicData>
        </a:graphic>
      </p:graphicFrame>
      <p:sp>
        <p:nvSpPr>
          <p:cNvPr id="57" name="Rectangle 56"/>
          <p:cNvSpPr/>
          <p:nvPr/>
        </p:nvSpPr>
        <p:spPr>
          <a:xfrm>
            <a:off x="160420" y="955222"/>
            <a:ext cx="2213765"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IR Sensor</a:t>
            </a:r>
            <a:endParaRPr lang="en-US" sz="3600" b="1">
              <a:solidFill>
                <a:schemeClr val="bg1"/>
              </a:solidFill>
              <a:latin typeface="Cambria" panose="02040503050406030204" pitchFamily="18" charset="0"/>
            </a:endParaRPr>
          </a:p>
        </p:txBody>
      </p:sp>
      <p:grpSp>
        <p:nvGrpSpPr>
          <p:cNvPr id="2" name="Group 1"/>
          <p:cNvGrpSpPr/>
          <p:nvPr/>
        </p:nvGrpSpPr>
        <p:grpSpPr>
          <a:xfrm>
            <a:off x="2819276" y="1311680"/>
            <a:ext cx="4518758" cy="2272372"/>
            <a:chOff x="2785033" y="1253667"/>
            <a:chExt cx="4518758" cy="2272372"/>
          </a:xfrm>
        </p:grpSpPr>
        <p:grpSp>
          <p:nvGrpSpPr>
            <p:cNvPr id="35" name="Group 34"/>
            <p:cNvGrpSpPr/>
            <p:nvPr/>
          </p:nvGrpSpPr>
          <p:grpSpPr>
            <a:xfrm>
              <a:off x="2785033" y="1253667"/>
              <a:ext cx="3058890" cy="2272372"/>
              <a:chOff x="6880860" y="2560320"/>
              <a:chExt cx="3058890" cy="2272372"/>
            </a:xfrm>
          </p:grpSpPr>
          <p:sp>
            <p:nvSpPr>
              <p:cNvPr id="28" name="Rectangle 27"/>
              <p:cNvSpPr/>
              <p:nvPr/>
            </p:nvSpPr>
            <p:spPr>
              <a:xfrm>
                <a:off x="6880860" y="2560320"/>
                <a:ext cx="2183130" cy="1097280"/>
              </a:xfrm>
              <a:prstGeom prst="rect">
                <a:avLst/>
              </a:prstGeom>
              <a:solidFill>
                <a:srgbClr val="0070C0"/>
              </a:solid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err="1" smtClean="0">
                    <a:solidFill>
                      <a:schemeClr val="bg1"/>
                    </a:solidFill>
                    <a:latin typeface="Cambria" panose="02040503050406030204" pitchFamily="18" charset="0"/>
                  </a:rPr>
                  <a:t>Adruino</a:t>
                </a:r>
                <a:endParaRPr lang="en-US" sz="3600" b="1" dirty="0" smtClean="0">
                  <a:solidFill>
                    <a:schemeClr val="bg1"/>
                  </a:solidFill>
                  <a:latin typeface="Cambria" panose="02040503050406030204" pitchFamily="18" charset="0"/>
                </a:endParaRPr>
              </a:p>
            </p:txBody>
          </p:sp>
          <p:grpSp>
            <p:nvGrpSpPr>
              <p:cNvPr id="34" name="Group 33"/>
              <p:cNvGrpSpPr/>
              <p:nvPr/>
            </p:nvGrpSpPr>
            <p:grpSpPr>
              <a:xfrm>
                <a:off x="7175524" y="3708596"/>
                <a:ext cx="2764226" cy="1124096"/>
                <a:chOff x="7175524" y="3708596"/>
                <a:chExt cx="2764226" cy="1124096"/>
              </a:xfrm>
            </p:grpSpPr>
            <p:grpSp>
              <p:nvGrpSpPr>
                <p:cNvPr id="10" name="Group 9"/>
                <p:cNvGrpSpPr/>
                <p:nvPr/>
              </p:nvGrpSpPr>
              <p:grpSpPr>
                <a:xfrm>
                  <a:off x="7175524" y="3907781"/>
                  <a:ext cx="2764226" cy="924911"/>
                  <a:chOff x="4834753" y="4855779"/>
                  <a:chExt cx="2764226" cy="924911"/>
                </a:xfrm>
              </p:grpSpPr>
              <p:sp>
                <p:nvSpPr>
                  <p:cNvPr id="11" name="Rectangle 10"/>
                  <p:cNvSpPr/>
                  <p:nvPr/>
                </p:nvSpPr>
                <p:spPr>
                  <a:xfrm>
                    <a:off x="4887307" y="4855779"/>
                    <a:ext cx="630621"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FFF"/>
                        </a:solidFill>
                        <a:latin typeface="Cambria" pitchFamily="18" charset="0"/>
                      </a:rPr>
                      <a:t>Out</a:t>
                    </a:r>
                    <a:endParaRPr lang="en-US" b="1" dirty="0">
                      <a:solidFill>
                        <a:srgbClr val="00BFFF"/>
                      </a:solidFill>
                      <a:latin typeface="Cambria" pitchFamily="18" charset="0"/>
                    </a:endParaRPr>
                  </a:p>
                </p:txBody>
              </p:sp>
              <p:grpSp>
                <p:nvGrpSpPr>
                  <p:cNvPr id="12" name="Group 11"/>
                  <p:cNvGrpSpPr/>
                  <p:nvPr/>
                </p:nvGrpSpPr>
                <p:grpSpPr>
                  <a:xfrm>
                    <a:off x="4834753" y="5013432"/>
                    <a:ext cx="2764226" cy="767258"/>
                    <a:chOff x="4834753" y="5013432"/>
                    <a:chExt cx="2764226" cy="767258"/>
                  </a:xfrm>
                </p:grpSpPr>
                <p:grpSp>
                  <p:nvGrpSpPr>
                    <p:cNvPr id="13" name="Group 12"/>
                    <p:cNvGrpSpPr/>
                    <p:nvPr/>
                  </p:nvGrpSpPr>
                  <p:grpSpPr>
                    <a:xfrm>
                      <a:off x="4834753" y="5013432"/>
                      <a:ext cx="2764226" cy="683173"/>
                      <a:chOff x="4834753" y="5013432"/>
                      <a:chExt cx="2764226" cy="683173"/>
                    </a:xfrm>
                  </p:grpSpPr>
                  <p:grpSp>
                    <p:nvGrpSpPr>
                      <p:cNvPr id="15" name="Group 14"/>
                      <p:cNvGrpSpPr/>
                      <p:nvPr/>
                    </p:nvGrpSpPr>
                    <p:grpSpPr>
                      <a:xfrm>
                        <a:off x="5507420" y="5013432"/>
                        <a:ext cx="2091559" cy="683173"/>
                        <a:chOff x="5360276" y="5023943"/>
                        <a:chExt cx="2091559" cy="683173"/>
                      </a:xfrm>
                    </p:grpSpPr>
                    <p:grpSp>
                      <p:nvGrpSpPr>
                        <p:cNvPr id="17" name="Group 16"/>
                        <p:cNvGrpSpPr/>
                        <p:nvPr/>
                      </p:nvGrpSpPr>
                      <p:grpSpPr>
                        <a:xfrm>
                          <a:off x="5360276" y="5129049"/>
                          <a:ext cx="725214" cy="464043"/>
                          <a:chOff x="5360276" y="5139559"/>
                          <a:chExt cx="725214" cy="464043"/>
                        </a:xfrm>
                      </p:grpSpPr>
                      <p:cxnSp>
                        <p:nvCxnSpPr>
                          <p:cNvPr id="22" name="Straight Connector 21"/>
                          <p:cNvCxnSpPr/>
                          <p:nvPr/>
                        </p:nvCxnSpPr>
                        <p:spPr>
                          <a:xfrm>
                            <a:off x="5360276" y="5139559"/>
                            <a:ext cx="725214" cy="1588"/>
                          </a:xfrm>
                          <a:prstGeom prst="line">
                            <a:avLst/>
                          </a:prstGeom>
                          <a:ln w="38100">
                            <a:solidFill>
                              <a:srgbClr val="00BFFF"/>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360276" y="5370786"/>
                            <a:ext cx="725214" cy="1588"/>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360276" y="5602014"/>
                            <a:ext cx="725214" cy="158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18" name="Group 17"/>
                        <p:cNvGrpSpPr/>
                        <p:nvPr/>
                      </p:nvGrpSpPr>
                      <p:grpSpPr>
                        <a:xfrm>
                          <a:off x="5738649" y="5023943"/>
                          <a:ext cx="1713186" cy="683173"/>
                          <a:chOff x="5959366" y="5023944"/>
                          <a:chExt cx="1713186" cy="683173"/>
                        </a:xfrm>
                      </p:grpSpPr>
                      <p:sp>
                        <p:nvSpPr>
                          <p:cNvPr id="19" name="Rectangle 18"/>
                          <p:cNvSpPr/>
                          <p:nvPr/>
                        </p:nvSpPr>
                        <p:spPr>
                          <a:xfrm>
                            <a:off x="5959366" y="5023944"/>
                            <a:ext cx="1345324" cy="683173"/>
                          </a:xfrm>
                          <a:prstGeom prst="rect">
                            <a:avLst/>
                          </a:prstGeom>
                          <a:solidFill>
                            <a:schemeClr val="bg1">
                              <a:lumMod val="7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Flowchart: Delay 19"/>
                          <p:cNvSpPr/>
                          <p:nvPr/>
                        </p:nvSpPr>
                        <p:spPr>
                          <a:xfrm>
                            <a:off x="7210097" y="5055476"/>
                            <a:ext cx="462455" cy="262759"/>
                          </a:xfrm>
                          <a:prstGeom prst="flowChartDela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Flowchart: Delay 20"/>
                          <p:cNvSpPr/>
                          <p:nvPr/>
                        </p:nvSpPr>
                        <p:spPr>
                          <a:xfrm>
                            <a:off x="7210096" y="5402317"/>
                            <a:ext cx="462455" cy="262759"/>
                          </a:xfrm>
                          <a:prstGeom prst="flowChartDelay">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Rectangle 15"/>
                      <p:cNvSpPr/>
                      <p:nvPr/>
                    </p:nvSpPr>
                    <p:spPr>
                      <a:xfrm>
                        <a:off x="4834753" y="5097519"/>
                        <a:ext cx="798787"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latin typeface="Cambria" pitchFamily="18" charset="0"/>
                          </a:rPr>
                          <a:t>Gnd</a:t>
                        </a:r>
                        <a:endParaRPr lang="en-US" b="1" dirty="0">
                          <a:solidFill>
                            <a:schemeClr val="bg1"/>
                          </a:solidFill>
                          <a:latin typeface="Cambria" pitchFamily="18" charset="0"/>
                        </a:endParaRPr>
                      </a:p>
                    </p:txBody>
                  </p:sp>
                </p:grpSp>
                <p:sp>
                  <p:nvSpPr>
                    <p:cNvPr id="14" name="Rectangle 13"/>
                    <p:cNvSpPr/>
                    <p:nvPr/>
                  </p:nvSpPr>
                  <p:spPr>
                    <a:xfrm>
                      <a:off x="4876796" y="5391808"/>
                      <a:ext cx="630621" cy="38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FF0000"/>
                          </a:solidFill>
                          <a:latin typeface="Cambria" pitchFamily="18" charset="0"/>
                        </a:rPr>
                        <a:t>Vcc</a:t>
                      </a:r>
                      <a:endParaRPr lang="en-US" b="1" dirty="0">
                        <a:solidFill>
                          <a:srgbClr val="FF0000"/>
                        </a:solidFill>
                        <a:latin typeface="Cambria" pitchFamily="18" charset="0"/>
                      </a:endParaRPr>
                    </a:p>
                  </p:txBody>
                </p:sp>
              </p:grpSp>
            </p:grpSp>
            <p:cxnSp>
              <p:nvCxnSpPr>
                <p:cNvPr id="33" name="Straight Arrow Connector 32"/>
                <p:cNvCxnSpPr/>
                <p:nvPr/>
              </p:nvCxnSpPr>
              <p:spPr>
                <a:xfrm rot="16200000" flipV="1">
                  <a:off x="7606665" y="3942911"/>
                  <a:ext cx="480060" cy="11430"/>
                </a:xfrm>
                <a:prstGeom prst="straightConnector1">
                  <a:avLst/>
                </a:prstGeom>
                <a:ln w="38100">
                  <a:solidFill>
                    <a:srgbClr val="00BFFF"/>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92" name="Group 91"/>
            <p:cNvGrpSpPr/>
            <p:nvPr/>
          </p:nvGrpSpPr>
          <p:grpSpPr>
            <a:xfrm>
              <a:off x="3796467" y="1924975"/>
              <a:ext cx="3507324" cy="1012693"/>
              <a:chOff x="3728001" y="3860691"/>
              <a:chExt cx="3507324" cy="1012693"/>
            </a:xfrm>
          </p:grpSpPr>
          <p:grpSp>
            <p:nvGrpSpPr>
              <p:cNvPr id="30" name="Group 29"/>
              <p:cNvGrpSpPr/>
              <p:nvPr/>
            </p:nvGrpSpPr>
            <p:grpSpPr>
              <a:xfrm>
                <a:off x="3728001" y="4418550"/>
                <a:ext cx="3027988" cy="454834"/>
                <a:chOff x="3728001" y="4418550"/>
                <a:chExt cx="3027988" cy="454834"/>
              </a:xfrm>
            </p:grpSpPr>
            <p:sp>
              <p:nvSpPr>
                <p:cNvPr id="31" name="TextBox 30"/>
                <p:cNvSpPr txBox="1"/>
                <p:nvPr/>
              </p:nvSpPr>
              <p:spPr>
                <a:xfrm>
                  <a:off x="3728001" y="4418550"/>
                  <a:ext cx="301686" cy="369332"/>
                </a:xfrm>
                <a:prstGeom prst="rect">
                  <a:avLst/>
                </a:prstGeom>
                <a:noFill/>
              </p:spPr>
              <p:txBody>
                <a:bodyPr wrap="none" rtlCol="0">
                  <a:spAutoFit/>
                </a:bodyPr>
                <a:lstStyle/>
                <a:p>
                  <a:r>
                    <a:rPr lang="en-US" b="1" smtClean="0">
                      <a:solidFill>
                        <a:schemeClr val="bg1"/>
                      </a:solidFill>
                    </a:rPr>
                    <a:t>1</a:t>
                  </a:r>
                  <a:endParaRPr lang="en-US" b="1" dirty="0">
                    <a:solidFill>
                      <a:schemeClr val="bg1"/>
                    </a:solidFill>
                  </a:endParaRPr>
                </a:p>
              </p:txBody>
            </p:sp>
            <p:cxnSp>
              <p:nvCxnSpPr>
                <p:cNvPr id="59" name="Straight Arrow Connector 58"/>
                <p:cNvCxnSpPr/>
                <p:nvPr/>
              </p:nvCxnSpPr>
              <p:spPr>
                <a:xfrm>
                  <a:off x="5866981" y="4857408"/>
                  <a:ext cx="889008" cy="15976"/>
                </a:xfrm>
                <a:prstGeom prst="straightConnector1">
                  <a:avLst/>
                </a:prstGeom>
                <a:ln w="28575">
                  <a:prstDash val="sysDash"/>
                  <a:tailEnd type="arrow"/>
                </a:ln>
              </p:spPr>
              <p:style>
                <a:lnRef idx="3">
                  <a:schemeClr val="accent2"/>
                </a:lnRef>
                <a:fillRef idx="0">
                  <a:schemeClr val="accent2"/>
                </a:fillRef>
                <a:effectRef idx="2">
                  <a:schemeClr val="accent2"/>
                </a:effectRef>
                <a:fontRef idx="minor">
                  <a:schemeClr val="tx1"/>
                </a:fontRef>
              </p:style>
            </p:cxnSp>
          </p:grpSp>
          <p:grpSp>
            <p:nvGrpSpPr>
              <p:cNvPr id="93" name="Group 92"/>
              <p:cNvGrpSpPr/>
              <p:nvPr/>
            </p:nvGrpSpPr>
            <p:grpSpPr>
              <a:xfrm flipV="1">
                <a:off x="5207550" y="3860691"/>
                <a:ext cx="2027775" cy="329184"/>
                <a:chOff x="5501003" y="3723701"/>
                <a:chExt cx="2027775" cy="332924"/>
              </a:xfrm>
            </p:grpSpPr>
            <p:cxnSp>
              <p:nvCxnSpPr>
                <p:cNvPr id="94" name="Straight Connector 93"/>
                <p:cNvCxnSpPr/>
                <p:nvPr/>
              </p:nvCxnSpPr>
              <p:spPr>
                <a:xfrm>
                  <a:off x="5820788" y="3723701"/>
                  <a:ext cx="0" cy="3329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a:off x="5667465" y="3562166"/>
                  <a:ext cx="0" cy="3329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814438" y="4037321"/>
                  <a:ext cx="1714340" cy="1"/>
                  <a:chOff x="5820788" y="4030971"/>
                  <a:chExt cx="1714340" cy="1"/>
                </a:xfrm>
              </p:grpSpPr>
              <p:cxnSp>
                <p:nvCxnSpPr>
                  <p:cNvPr id="97" name="Straight Connector 96"/>
                  <p:cNvCxnSpPr/>
                  <p:nvPr/>
                </p:nvCxnSpPr>
                <p:spPr>
                  <a:xfrm rot="16200000">
                    <a:off x="6252548" y="3599212"/>
                    <a:ext cx="0" cy="86352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a:off x="7103368" y="3599211"/>
                    <a:ext cx="0" cy="86352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grpSp>
      </p:grpSp>
      <p:grpSp>
        <p:nvGrpSpPr>
          <p:cNvPr id="3" name="Group 2"/>
          <p:cNvGrpSpPr/>
          <p:nvPr/>
        </p:nvGrpSpPr>
        <p:grpSpPr>
          <a:xfrm>
            <a:off x="2848087" y="4130936"/>
            <a:ext cx="4631311" cy="2407976"/>
            <a:chOff x="2819276" y="4130756"/>
            <a:chExt cx="4631311" cy="2407976"/>
          </a:xfrm>
        </p:grpSpPr>
        <p:grpSp>
          <p:nvGrpSpPr>
            <p:cNvPr id="99" name="Group 98"/>
            <p:cNvGrpSpPr/>
            <p:nvPr/>
          </p:nvGrpSpPr>
          <p:grpSpPr>
            <a:xfrm>
              <a:off x="5304837" y="4809582"/>
              <a:ext cx="2145750" cy="1729150"/>
              <a:chOff x="5209348" y="3882444"/>
              <a:chExt cx="2145750" cy="1729150"/>
            </a:xfrm>
          </p:grpSpPr>
          <p:grpSp>
            <p:nvGrpSpPr>
              <p:cNvPr id="29" name="Group 28"/>
              <p:cNvGrpSpPr/>
              <p:nvPr/>
            </p:nvGrpSpPr>
            <p:grpSpPr>
              <a:xfrm>
                <a:off x="5848533" y="4697194"/>
                <a:ext cx="1506565" cy="914400"/>
                <a:chOff x="6214629" y="3636666"/>
                <a:chExt cx="1506565" cy="914400"/>
              </a:xfrm>
            </p:grpSpPr>
            <p:sp>
              <p:nvSpPr>
                <p:cNvPr id="38" name="Rectangle 37"/>
                <p:cNvSpPr/>
                <p:nvPr/>
              </p:nvSpPr>
              <p:spPr>
                <a:xfrm>
                  <a:off x="6806794" y="3636666"/>
                  <a:ext cx="914400" cy="914400"/>
                </a:xfrm>
                <a:prstGeom prst="rect">
                  <a:avLst/>
                </a:prstGeom>
                <a:solidFill>
                  <a:srgbClr val="0070C0"/>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latin typeface="Cambria" panose="02040503050406030204" pitchFamily="18" charset="0"/>
                    </a:rPr>
                    <a:t>Object</a:t>
                  </a:r>
                </a:p>
              </p:txBody>
            </p:sp>
            <p:cxnSp>
              <p:nvCxnSpPr>
                <p:cNvPr id="58" name="Straight Arrow Connector 57"/>
                <p:cNvCxnSpPr/>
                <p:nvPr/>
              </p:nvCxnSpPr>
              <p:spPr>
                <a:xfrm>
                  <a:off x="6271779" y="3941463"/>
                  <a:ext cx="422910" cy="102870"/>
                </a:xfrm>
                <a:prstGeom prst="straightConnector1">
                  <a:avLst/>
                </a:prstGeom>
                <a:ln w="28575">
                  <a:prstDash val="sysDash"/>
                  <a:tailEnd type="arrow"/>
                </a:ln>
              </p:spPr>
              <p:style>
                <a:lnRef idx="3">
                  <a:schemeClr val="accent2"/>
                </a:lnRef>
                <a:fillRef idx="0">
                  <a:schemeClr val="accent2"/>
                </a:fillRef>
                <a:effectRef idx="2">
                  <a:schemeClr val="accent2"/>
                </a:effectRef>
                <a:fontRef idx="minor">
                  <a:schemeClr val="tx1"/>
                </a:fontRef>
              </p:style>
            </p:cxnSp>
            <p:cxnSp>
              <p:nvCxnSpPr>
                <p:cNvPr id="60" name="Straight Arrow Connector 59"/>
                <p:cNvCxnSpPr/>
                <p:nvPr/>
              </p:nvCxnSpPr>
              <p:spPr>
                <a:xfrm rot="10800000" flipV="1">
                  <a:off x="6214629" y="4135773"/>
                  <a:ext cx="480060" cy="114298"/>
                </a:xfrm>
                <a:prstGeom prst="straightConnector1">
                  <a:avLst/>
                </a:prstGeom>
                <a:ln w="28575">
                  <a:prstDash val="sysDash"/>
                  <a:tailEnd type="arrow"/>
                </a:ln>
              </p:spPr>
              <p:style>
                <a:lnRef idx="3">
                  <a:schemeClr val="accent2"/>
                </a:lnRef>
                <a:fillRef idx="0">
                  <a:schemeClr val="accent2"/>
                </a:fillRef>
                <a:effectRef idx="2">
                  <a:schemeClr val="accent2"/>
                </a:effectRef>
                <a:fontRef idx="minor">
                  <a:schemeClr val="tx1"/>
                </a:fontRef>
              </p:style>
            </p:cxnSp>
          </p:grpSp>
          <p:grpSp>
            <p:nvGrpSpPr>
              <p:cNvPr id="91" name="Group 90"/>
              <p:cNvGrpSpPr/>
              <p:nvPr/>
            </p:nvGrpSpPr>
            <p:grpSpPr>
              <a:xfrm>
                <a:off x="5209348" y="3882444"/>
                <a:ext cx="2027775" cy="332924"/>
                <a:chOff x="5501003" y="3723701"/>
                <a:chExt cx="2027775" cy="332924"/>
              </a:xfrm>
            </p:grpSpPr>
            <p:cxnSp>
              <p:nvCxnSpPr>
                <p:cNvPr id="85" name="Straight Connector 84"/>
                <p:cNvCxnSpPr/>
                <p:nvPr/>
              </p:nvCxnSpPr>
              <p:spPr>
                <a:xfrm>
                  <a:off x="5820788" y="3723701"/>
                  <a:ext cx="0" cy="3329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a:off x="5667465" y="3562166"/>
                  <a:ext cx="0" cy="3329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5801738" y="4037321"/>
                  <a:ext cx="1727040" cy="1"/>
                  <a:chOff x="5808088" y="4030971"/>
                  <a:chExt cx="1727040" cy="1"/>
                </a:xfrm>
              </p:grpSpPr>
              <p:cxnSp>
                <p:nvCxnSpPr>
                  <p:cNvPr id="88" name="Straight Connector 87"/>
                  <p:cNvCxnSpPr/>
                  <p:nvPr/>
                </p:nvCxnSpPr>
                <p:spPr>
                  <a:xfrm rot="16200000">
                    <a:off x="6239848" y="3599212"/>
                    <a:ext cx="0" cy="86352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a:off x="7103368" y="3599211"/>
                    <a:ext cx="0" cy="86352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grpSp>
        <p:grpSp>
          <p:nvGrpSpPr>
            <p:cNvPr id="50" name="Group 49"/>
            <p:cNvGrpSpPr/>
            <p:nvPr/>
          </p:nvGrpSpPr>
          <p:grpSpPr>
            <a:xfrm>
              <a:off x="2819276" y="4130756"/>
              <a:ext cx="3058890" cy="2272372"/>
              <a:chOff x="2785033" y="1253667"/>
              <a:chExt cx="3058890" cy="2272372"/>
            </a:xfrm>
          </p:grpSpPr>
          <p:grpSp>
            <p:nvGrpSpPr>
              <p:cNvPr id="51" name="Group 50"/>
              <p:cNvGrpSpPr/>
              <p:nvPr/>
            </p:nvGrpSpPr>
            <p:grpSpPr>
              <a:xfrm>
                <a:off x="2785033" y="1253667"/>
                <a:ext cx="3058890" cy="2272372"/>
                <a:chOff x="6880860" y="2560320"/>
                <a:chExt cx="3058890" cy="2272372"/>
              </a:xfrm>
            </p:grpSpPr>
            <p:sp>
              <p:nvSpPr>
                <p:cNvPr id="68" name="Rectangle 67"/>
                <p:cNvSpPr/>
                <p:nvPr/>
              </p:nvSpPr>
              <p:spPr>
                <a:xfrm>
                  <a:off x="6880860" y="2560320"/>
                  <a:ext cx="2183130" cy="1097280"/>
                </a:xfrm>
                <a:prstGeom prst="rect">
                  <a:avLst/>
                </a:prstGeom>
                <a:solidFill>
                  <a:srgbClr val="0070C0"/>
                </a:solid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err="1" smtClean="0">
                      <a:solidFill>
                        <a:schemeClr val="bg1"/>
                      </a:solidFill>
                      <a:latin typeface="Cambria" panose="02040503050406030204" pitchFamily="18" charset="0"/>
                    </a:rPr>
                    <a:t>Adruino</a:t>
                  </a:r>
                  <a:endParaRPr lang="en-US" sz="3600" b="1" dirty="0" smtClean="0">
                    <a:solidFill>
                      <a:schemeClr val="bg1"/>
                    </a:solidFill>
                    <a:latin typeface="Cambria" panose="02040503050406030204" pitchFamily="18" charset="0"/>
                  </a:endParaRPr>
                </a:p>
              </p:txBody>
            </p:sp>
            <p:grpSp>
              <p:nvGrpSpPr>
                <p:cNvPr id="69" name="Group 68"/>
                <p:cNvGrpSpPr/>
                <p:nvPr/>
              </p:nvGrpSpPr>
              <p:grpSpPr>
                <a:xfrm>
                  <a:off x="7175524" y="3708596"/>
                  <a:ext cx="2764226" cy="1124096"/>
                  <a:chOff x="7175524" y="3708596"/>
                  <a:chExt cx="2764226" cy="1124096"/>
                </a:xfrm>
              </p:grpSpPr>
              <p:grpSp>
                <p:nvGrpSpPr>
                  <p:cNvPr id="70" name="Group 69"/>
                  <p:cNvGrpSpPr/>
                  <p:nvPr/>
                </p:nvGrpSpPr>
                <p:grpSpPr>
                  <a:xfrm>
                    <a:off x="7175524" y="3907781"/>
                    <a:ext cx="2764226" cy="924911"/>
                    <a:chOff x="4834753" y="4855779"/>
                    <a:chExt cx="2764226" cy="924911"/>
                  </a:xfrm>
                </p:grpSpPr>
                <p:sp>
                  <p:nvSpPr>
                    <p:cNvPr id="72" name="Rectangle 71"/>
                    <p:cNvSpPr/>
                    <p:nvPr/>
                  </p:nvSpPr>
                  <p:spPr>
                    <a:xfrm>
                      <a:off x="4887307" y="4855779"/>
                      <a:ext cx="630621"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FFF"/>
                          </a:solidFill>
                          <a:latin typeface="Cambria" pitchFamily="18" charset="0"/>
                        </a:rPr>
                        <a:t>Out</a:t>
                      </a:r>
                      <a:endParaRPr lang="en-US" b="1" dirty="0">
                        <a:solidFill>
                          <a:srgbClr val="00BFFF"/>
                        </a:solidFill>
                        <a:latin typeface="Cambria" pitchFamily="18" charset="0"/>
                      </a:endParaRPr>
                    </a:p>
                  </p:txBody>
                </p:sp>
                <p:grpSp>
                  <p:nvGrpSpPr>
                    <p:cNvPr id="73" name="Group 72"/>
                    <p:cNvGrpSpPr/>
                    <p:nvPr/>
                  </p:nvGrpSpPr>
                  <p:grpSpPr>
                    <a:xfrm>
                      <a:off x="4834753" y="5013432"/>
                      <a:ext cx="2764226" cy="767258"/>
                      <a:chOff x="4834753" y="5013432"/>
                      <a:chExt cx="2764226" cy="767258"/>
                    </a:xfrm>
                  </p:grpSpPr>
                  <p:grpSp>
                    <p:nvGrpSpPr>
                      <p:cNvPr id="74" name="Group 73"/>
                      <p:cNvGrpSpPr/>
                      <p:nvPr/>
                    </p:nvGrpSpPr>
                    <p:grpSpPr>
                      <a:xfrm>
                        <a:off x="4834753" y="5013432"/>
                        <a:ext cx="2764226" cy="683173"/>
                        <a:chOff x="4834753" y="5013432"/>
                        <a:chExt cx="2764226" cy="683173"/>
                      </a:xfrm>
                    </p:grpSpPr>
                    <p:grpSp>
                      <p:nvGrpSpPr>
                        <p:cNvPr id="76" name="Group 75"/>
                        <p:cNvGrpSpPr/>
                        <p:nvPr/>
                      </p:nvGrpSpPr>
                      <p:grpSpPr>
                        <a:xfrm>
                          <a:off x="5507420" y="5013432"/>
                          <a:ext cx="2091559" cy="683173"/>
                          <a:chOff x="5360276" y="5023943"/>
                          <a:chExt cx="2091559" cy="683173"/>
                        </a:xfrm>
                      </p:grpSpPr>
                      <p:grpSp>
                        <p:nvGrpSpPr>
                          <p:cNvPr id="78" name="Group 77"/>
                          <p:cNvGrpSpPr/>
                          <p:nvPr/>
                        </p:nvGrpSpPr>
                        <p:grpSpPr>
                          <a:xfrm>
                            <a:off x="5360276" y="5129049"/>
                            <a:ext cx="725214" cy="464043"/>
                            <a:chOff x="5360276" y="5139559"/>
                            <a:chExt cx="725214" cy="464043"/>
                          </a:xfrm>
                        </p:grpSpPr>
                        <p:cxnSp>
                          <p:nvCxnSpPr>
                            <p:cNvPr id="83" name="Straight Connector 82"/>
                            <p:cNvCxnSpPr/>
                            <p:nvPr/>
                          </p:nvCxnSpPr>
                          <p:spPr>
                            <a:xfrm>
                              <a:off x="5360276" y="5139559"/>
                              <a:ext cx="725214" cy="1588"/>
                            </a:xfrm>
                            <a:prstGeom prst="line">
                              <a:avLst/>
                            </a:prstGeom>
                            <a:ln w="38100">
                              <a:solidFill>
                                <a:srgbClr val="00BFFF"/>
                              </a:solidFill>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a:off x="5360276" y="5370786"/>
                              <a:ext cx="725214" cy="1588"/>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a:off x="5360276" y="5602014"/>
                              <a:ext cx="725214" cy="158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79" name="Group 78"/>
                          <p:cNvGrpSpPr/>
                          <p:nvPr/>
                        </p:nvGrpSpPr>
                        <p:grpSpPr>
                          <a:xfrm>
                            <a:off x="5738649" y="5023943"/>
                            <a:ext cx="1713186" cy="683173"/>
                            <a:chOff x="5959366" y="5023944"/>
                            <a:chExt cx="1713186" cy="683173"/>
                          </a:xfrm>
                        </p:grpSpPr>
                        <p:sp>
                          <p:nvSpPr>
                            <p:cNvPr id="80" name="Rectangle 79"/>
                            <p:cNvSpPr/>
                            <p:nvPr/>
                          </p:nvSpPr>
                          <p:spPr>
                            <a:xfrm>
                              <a:off x="5959366" y="5023944"/>
                              <a:ext cx="1345324" cy="683173"/>
                            </a:xfrm>
                            <a:prstGeom prst="rect">
                              <a:avLst/>
                            </a:prstGeom>
                            <a:solidFill>
                              <a:schemeClr val="bg1">
                                <a:lumMod val="7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Flowchart: Delay 80"/>
                            <p:cNvSpPr/>
                            <p:nvPr/>
                          </p:nvSpPr>
                          <p:spPr>
                            <a:xfrm>
                              <a:off x="7210097" y="5055476"/>
                              <a:ext cx="462455" cy="262759"/>
                            </a:xfrm>
                            <a:prstGeom prst="flowChartDela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Flowchart: Delay 81"/>
                            <p:cNvSpPr/>
                            <p:nvPr/>
                          </p:nvSpPr>
                          <p:spPr>
                            <a:xfrm>
                              <a:off x="7210096" y="5402317"/>
                              <a:ext cx="462455" cy="262759"/>
                            </a:xfrm>
                            <a:prstGeom prst="flowChartDelay">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7" name="Rectangle 76"/>
                        <p:cNvSpPr/>
                        <p:nvPr/>
                      </p:nvSpPr>
                      <p:spPr>
                        <a:xfrm>
                          <a:off x="4834753" y="5097519"/>
                          <a:ext cx="798787"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latin typeface="Cambria" pitchFamily="18" charset="0"/>
                            </a:rPr>
                            <a:t>Gnd</a:t>
                          </a:r>
                          <a:endParaRPr lang="en-US" b="1" dirty="0">
                            <a:solidFill>
                              <a:schemeClr val="bg1"/>
                            </a:solidFill>
                            <a:latin typeface="Cambria" pitchFamily="18" charset="0"/>
                          </a:endParaRPr>
                        </a:p>
                      </p:txBody>
                    </p:sp>
                  </p:grpSp>
                  <p:sp>
                    <p:nvSpPr>
                      <p:cNvPr id="75" name="Rectangle 74"/>
                      <p:cNvSpPr/>
                      <p:nvPr/>
                    </p:nvSpPr>
                    <p:spPr>
                      <a:xfrm>
                        <a:off x="4876796" y="5391808"/>
                        <a:ext cx="630621" cy="38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FF0000"/>
                            </a:solidFill>
                            <a:latin typeface="Cambria" pitchFamily="18" charset="0"/>
                          </a:rPr>
                          <a:t>Vcc</a:t>
                        </a:r>
                        <a:endParaRPr lang="en-US" b="1" dirty="0">
                          <a:solidFill>
                            <a:srgbClr val="FF0000"/>
                          </a:solidFill>
                          <a:latin typeface="Cambria" pitchFamily="18" charset="0"/>
                        </a:endParaRPr>
                      </a:p>
                    </p:txBody>
                  </p:sp>
                </p:grpSp>
              </p:grpSp>
              <p:cxnSp>
                <p:nvCxnSpPr>
                  <p:cNvPr id="71" name="Straight Arrow Connector 70"/>
                  <p:cNvCxnSpPr/>
                  <p:nvPr/>
                </p:nvCxnSpPr>
                <p:spPr>
                  <a:xfrm rot="16200000" flipV="1">
                    <a:off x="7606665" y="3942911"/>
                    <a:ext cx="480060" cy="11430"/>
                  </a:xfrm>
                  <a:prstGeom prst="straightConnector1">
                    <a:avLst/>
                  </a:prstGeom>
                  <a:ln w="38100">
                    <a:solidFill>
                      <a:srgbClr val="00BFFF"/>
                    </a:solidFill>
                    <a:tailEnd type="arrow"/>
                  </a:ln>
                </p:spPr>
                <p:style>
                  <a:lnRef idx="1">
                    <a:schemeClr val="accent1"/>
                  </a:lnRef>
                  <a:fillRef idx="0">
                    <a:schemeClr val="accent1"/>
                  </a:fillRef>
                  <a:effectRef idx="0">
                    <a:schemeClr val="accent1"/>
                  </a:effectRef>
                  <a:fontRef idx="minor">
                    <a:schemeClr val="tx1"/>
                  </a:fontRef>
                </p:style>
              </p:cxnSp>
            </p:grpSp>
          </p:grpSp>
          <p:sp>
            <p:nvSpPr>
              <p:cNvPr id="65" name="TextBox 64"/>
              <p:cNvSpPr txBox="1"/>
              <p:nvPr/>
            </p:nvSpPr>
            <p:spPr>
              <a:xfrm>
                <a:off x="3796467" y="2482834"/>
                <a:ext cx="301686" cy="369332"/>
              </a:xfrm>
              <a:prstGeom prst="rect">
                <a:avLst/>
              </a:prstGeom>
              <a:noFill/>
            </p:spPr>
            <p:txBody>
              <a:bodyPr wrap="none" rtlCol="0">
                <a:spAutoFit/>
              </a:bodyPr>
              <a:lstStyle/>
              <a:p>
                <a:r>
                  <a:rPr lang="en-US" b="1" smtClean="0">
                    <a:solidFill>
                      <a:schemeClr val="bg1"/>
                    </a:solidFill>
                  </a:rPr>
                  <a:t>0</a:t>
                </a:r>
                <a:endParaRPr lang="en-US" b="1" dirty="0">
                  <a:solidFill>
                    <a:schemeClr val="bg1"/>
                  </a:solidFill>
                </a:endParaRPr>
              </a:p>
            </p:txBody>
          </p:sp>
        </p:grpSp>
      </p:grpSp>
    </p:spTree>
    <p:extLst>
      <p:ext uri="{BB962C8B-B14F-4D97-AF65-F5344CB8AC3E}">
        <p14:creationId xmlns:p14="http://schemas.microsoft.com/office/powerpoint/2010/main" val="3791552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21</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3" name="Rectangle 2"/>
          <p:cNvSpPr/>
          <p:nvPr/>
        </p:nvSpPr>
        <p:spPr>
          <a:xfrm>
            <a:off x="9491662" y="914408"/>
            <a:ext cx="2700338"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Hardware</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flipH="1">
            <a:off x="8883721" y="2034798"/>
            <a:ext cx="2731896" cy="2731896"/>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3561"/>
          <a:stretch/>
        </p:blipFill>
        <p:spPr>
          <a:xfrm>
            <a:off x="4850296" y="1954554"/>
            <a:ext cx="3601554" cy="4584358"/>
          </a:xfrm>
          <a:prstGeom prst="rect">
            <a:avLst/>
          </a:prstGeom>
        </p:spPr>
      </p:pic>
      <p:sp>
        <p:nvSpPr>
          <p:cNvPr id="10" name="Rectangle 9"/>
          <p:cNvSpPr/>
          <p:nvPr/>
        </p:nvSpPr>
        <p:spPr>
          <a:xfrm>
            <a:off x="160421" y="955222"/>
            <a:ext cx="3160295"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Conveyor belt</a:t>
            </a:r>
            <a:endParaRPr lang="en-US" sz="3600" b="1">
              <a:solidFill>
                <a:schemeClr val="bg1"/>
              </a:solidFill>
              <a:latin typeface="Cambria" panose="02040503050406030204" pitchFamily="18" charset="0"/>
            </a:endParaRPr>
          </a:p>
        </p:txBody>
      </p:sp>
      <p:cxnSp>
        <p:nvCxnSpPr>
          <p:cNvPr id="4" name="Straight Connector 3"/>
          <p:cNvCxnSpPr/>
          <p:nvPr/>
        </p:nvCxnSpPr>
        <p:spPr>
          <a:xfrm flipV="1">
            <a:off x="5737806" y="1600205"/>
            <a:ext cx="0" cy="1397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5699706" y="1625605"/>
            <a:ext cx="3593519" cy="634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9255996" y="1600205"/>
            <a:ext cx="37229" cy="11398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121935" y="1842083"/>
            <a:ext cx="0" cy="115454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6086162" y="1873256"/>
            <a:ext cx="2861023" cy="218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8921821" y="1861133"/>
            <a:ext cx="50729" cy="15274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28" y="1954554"/>
            <a:ext cx="2551709" cy="4401796"/>
          </a:xfrm>
          <a:prstGeom prst="rect">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smtClean="0">
                <a:solidFill>
                  <a:schemeClr val="bg1"/>
                </a:solidFill>
                <a:latin typeface="Cambria" panose="02040503050406030204" pitchFamily="18" charset="0"/>
              </a:rPr>
              <a:t>Arduino</a:t>
            </a:r>
            <a:r>
              <a:rPr lang="en-US" sz="3600" b="1" dirty="0" smtClean="0">
                <a:solidFill>
                  <a:schemeClr val="bg1"/>
                </a:solidFill>
                <a:latin typeface="Cambria" panose="02040503050406030204" pitchFamily="18" charset="0"/>
              </a:rPr>
              <a:t> Mega</a:t>
            </a:r>
          </a:p>
          <a:p>
            <a:pPr algn="ctr"/>
            <a:endParaRPr lang="en-US" sz="3600" b="1" dirty="0">
              <a:solidFill>
                <a:schemeClr val="bg1"/>
              </a:solidFill>
              <a:latin typeface="Cambria" panose="02040503050406030204" pitchFamily="18" charset="0"/>
            </a:endParaRPr>
          </a:p>
          <a:p>
            <a:pPr algn="ctr"/>
            <a:endParaRPr lang="en-US" sz="3600" b="1" dirty="0" smtClean="0">
              <a:solidFill>
                <a:schemeClr val="bg1"/>
              </a:solidFill>
              <a:latin typeface="Cambria" panose="02040503050406030204" pitchFamily="18" charset="0"/>
            </a:endParaRPr>
          </a:p>
          <a:p>
            <a:pPr algn="ctr"/>
            <a:endParaRPr lang="vi-VN" sz="3600" b="1" dirty="0" smtClean="0">
              <a:solidFill>
                <a:schemeClr val="bg1"/>
              </a:solidFill>
              <a:latin typeface="Cambria" panose="02040503050406030204" pitchFamily="18" charset="0"/>
            </a:endParaRPr>
          </a:p>
        </p:txBody>
      </p:sp>
      <p:grpSp>
        <p:nvGrpSpPr>
          <p:cNvPr id="47" name="Group 46"/>
          <p:cNvGrpSpPr/>
          <p:nvPr/>
        </p:nvGrpSpPr>
        <p:grpSpPr>
          <a:xfrm>
            <a:off x="3871019" y="2575380"/>
            <a:ext cx="1151555" cy="1015166"/>
            <a:chOff x="3871019" y="2575380"/>
            <a:chExt cx="1151555" cy="1015166"/>
          </a:xfrm>
        </p:grpSpPr>
        <p:cxnSp>
          <p:nvCxnSpPr>
            <p:cNvPr id="33" name="Straight Connector 32"/>
            <p:cNvCxnSpPr/>
            <p:nvPr/>
          </p:nvCxnSpPr>
          <p:spPr>
            <a:xfrm flipH="1">
              <a:off x="4147930" y="3551583"/>
              <a:ext cx="87464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70776" y="2999009"/>
              <a:ext cx="3658" cy="591537"/>
            </a:xfrm>
            <a:prstGeom prst="line">
              <a:avLst/>
            </a:prstGeom>
            <a:ln w="762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71019" y="2575380"/>
              <a:ext cx="665567" cy="369332"/>
            </a:xfrm>
            <a:prstGeom prst="rect">
              <a:avLst/>
            </a:prstGeom>
            <a:noFill/>
            <a:ln>
              <a:noFill/>
            </a:ln>
          </p:spPr>
          <p:txBody>
            <a:bodyPr wrap="none" rtlCol="0">
              <a:spAutoFit/>
            </a:bodyPr>
            <a:lstStyle/>
            <a:p>
              <a:r>
                <a:rPr lang="en-US" dirty="0" smtClean="0">
                  <a:solidFill>
                    <a:srgbClr val="FF0000"/>
                  </a:solidFill>
                </a:rPr>
                <a:t>+12V</a:t>
              </a:r>
              <a:endParaRPr lang="vi-VN" dirty="0">
                <a:solidFill>
                  <a:srgbClr val="FF0000"/>
                </a:solidFill>
              </a:endParaRPr>
            </a:p>
          </p:txBody>
        </p:sp>
      </p:grpSp>
      <p:grpSp>
        <p:nvGrpSpPr>
          <p:cNvPr id="46" name="Group 45"/>
          <p:cNvGrpSpPr/>
          <p:nvPr/>
        </p:nvGrpSpPr>
        <p:grpSpPr>
          <a:xfrm>
            <a:off x="4019704" y="3894081"/>
            <a:ext cx="1002870" cy="472892"/>
            <a:chOff x="4019704" y="3894081"/>
            <a:chExt cx="1002870" cy="472892"/>
          </a:xfrm>
        </p:grpSpPr>
        <p:cxnSp>
          <p:nvCxnSpPr>
            <p:cNvPr id="40" name="Straight Connector 39"/>
            <p:cNvCxnSpPr/>
            <p:nvPr/>
          </p:nvCxnSpPr>
          <p:spPr>
            <a:xfrm flipH="1">
              <a:off x="4147930" y="3902766"/>
              <a:ext cx="874644"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4017838" y="4062688"/>
              <a:ext cx="337214"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H="1">
              <a:off x="4019704" y="4215088"/>
              <a:ext cx="337214"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H="1">
              <a:off x="4071288" y="4287976"/>
              <a:ext cx="23032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H="1">
              <a:off x="4123309" y="4366973"/>
              <a:ext cx="13001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2279171" y="4347612"/>
            <a:ext cx="2849420" cy="400110"/>
            <a:chOff x="2279171" y="4347612"/>
            <a:chExt cx="2849420" cy="400110"/>
          </a:xfrm>
        </p:grpSpPr>
        <p:cxnSp>
          <p:nvCxnSpPr>
            <p:cNvPr id="31" name="Straight Connector 30"/>
            <p:cNvCxnSpPr/>
            <p:nvPr/>
          </p:nvCxnSpPr>
          <p:spPr>
            <a:xfrm flipH="1">
              <a:off x="2760985" y="4539716"/>
              <a:ext cx="2367606"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48" name="TextBox 47"/>
            <p:cNvSpPr txBox="1"/>
            <p:nvPr/>
          </p:nvSpPr>
          <p:spPr>
            <a:xfrm>
              <a:off x="2279171" y="4347896"/>
              <a:ext cx="690306" cy="338554"/>
            </a:xfrm>
            <a:prstGeom prst="rect">
              <a:avLst/>
            </a:prstGeom>
            <a:noFill/>
          </p:spPr>
          <p:txBody>
            <a:bodyPr wrap="square" rtlCol="0">
              <a:spAutoFit/>
            </a:bodyPr>
            <a:lstStyle/>
            <a:p>
              <a:r>
                <a:rPr lang="en-US" sz="1600" dirty="0" smtClean="0">
                  <a:solidFill>
                    <a:srgbClr val="F5B20B"/>
                  </a:solidFill>
                </a:rPr>
                <a:t>~ 13</a:t>
              </a:r>
              <a:endParaRPr lang="vi-VN" sz="1600" dirty="0">
                <a:solidFill>
                  <a:srgbClr val="F5B20B"/>
                </a:solidFill>
              </a:endParaRPr>
            </a:p>
          </p:txBody>
        </p:sp>
        <p:sp>
          <p:nvSpPr>
            <p:cNvPr id="51" name="TextBox 50"/>
            <p:cNvSpPr txBox="1"/>
            <p:nvPr/>
          </p:nvSpPr>
          <p:spPr>
            <a:xfrm>
              <a:off x="3327685" y="4347612"/>
              <a:ext cx="633507" cy="400110"/>
            </a:xfrm>
            <a:prstGeom prst="rect">
              <a:avLst/>
            </a:prstGeom>
            <a:noFill/>
          </p:spPr>
          <p:txBody>
            <a:bodyPr wrap="none" rtlCol="0">
              <a:spAutoFit/>
            </a:bodyPr>
            <a:lstStyle/>
            <a:p>
              <a:r>
                <a:rPr lang="en-US" sz="2000" b="1" dirty="0" smtClean="0">
                  <a:solidFill>
                    <a:schemeClr val="bg1"/>
                  </a:solidFill>
                </a:rPr>
                <a:t>ENA</a:t>
              </a:r>
              <a:endParaRPr lang="vi-VN" sz="2000" b="1" dirty="0">
                <a:solidFill>
                  <a:schemeClr val="bg1"/>
                </a:solidFill>
              </a:endParaRPr>
            </a:p>
          </p:txBody>
        </p:sp>
      </p:grpSp>
      <p:grpSp>
        <p:nvGrpSpPr>
          <p:cNvPr id="57" name="Group 56"/>
          <p:cNvGrpSpPr/>
          <p:nvPr/>
        </p:nvGrpSpPr>
        <p:grpSpPr>
          <a:xfrm>
            <a:off x="2418319" y="4553304"/>
            <a:ext cx="2723524" cy="406528"/>
            <a:chOff x="2418319" y="4553304"/>
            <a:chExt cx="2723524" cy="406528"/>
          </a:xfrm>
        </p:grpSpPr>
        <p:cxnSp>
          <p:nvCxnSpPr>
            <p:cNvPr id="30" name="Straight Connector 29"/>
            <p:cNvCxnSpPr/>
            <p:nvPr/>
          </p:nvCxnSpPr>
          <p:spPr>
            <a:xfrm flipH="1">
              <a:off x="2774237" y="4751751"/>
              <a:ext cx="2367606"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49" name="TextBox 48"/>
            <p:cNvSpPr txBox="1"/>
            <p:nvPr/>
          </p:nvSpPr>
          <p:spPr>
            <a:xfrm>
              <a:off x="2418319" y="4553304"/>
              <a:ext cx="475186" cy="338554"/>
            </a:xfrm>
            <a:prstGeom prst="rect">
              <a:avLst/>
            </a:prstGeom>
            <a:noFill/>
          </p:spPr>
          <p:txBody>
            <a:bodyPr wrap="square" rtlCol="0">
              <a:spAutoFit/>
            </a:bodyPr>
            <a:lstStyle/>
            <a:p>
              <a:r>
                <a:rPr lang="en-US" sz="1600" dirty="0" smtClean="0">
                  <a:solidFill>
                    <a:srgbClr val="F5B20B"/>
                  </a:solidFill>
                </a:rPr>
                <a:t>12</a:t>
              </a:r>
              <a:endParaRPr lang="vi-VN" sz="1600" dirty="0">
                <a:solidFill>
                  <a:srgbClr val="F5B20B"/>
                </a:solidFill>
              </a:endParaRPr>
            </a:p>
          </p:txBody>
        </p:sp>
        <p:sp>
          <p:nvSpPr>
            <p:cNvPr id="52" name="TextBox 51"/>
            <p:cNvSpPr txBox="1"/>
            <p:nvPr/>
          </p:nvSpPr>
          <p:spPr>
            <a:xfrm>
              <a:off x="3357883" y="4559722"/>
              <a:ext cx="551754" cy="400110"/>
            </a:xfrm>
            <a:prstGeom prst="rect">
              <a:avLst/>
            </a:prstGeom>
            <a:noFill/>
          </p:spPr>
          <p:txBody>
            <a:bodyPr wrap="none" rtlCol="0">
              <a:spAutoFit/>
            </a:bodyPr>
            <a:lstStyle/>
            <a:p>
              <a:r>
                <a:rPr lang="en-US" sz="2000" b="1" dirty="0" smtClean="0">
                  <a:solidFill>
                    <a:schemeClr val="bg1"/>
                  </a:solidFill>
                </a:rPr>
                <a:t>IN1</a:t>
              </a:r>
              <a:endParaRPr lang="vi-VN" sz="2000" b="1" dirty="0">
                <a:solidFill>
                  <a:schemeClr val="bg1"/>
                </a:solidFill>
              </a:endParaRPr>
            </a:p>
          </p:txBody>
        </p:sp>
      </p:grpSp>
      <p:grpSp>
        <p:nvGrpSpPr>
          <p:cNvPr id="58" name="Group 57"/>
          <p:cNvGrpSpPr/>
          <p:nvPr/>
        </p:nvGrpSpPr>
        <p:grpSpPr>
          <a:xfrm>
            <a:off x="2424947" y="4740305"/>
            <a:ext cx="2716896" cy="400110"/>
            <a:chOff x="2424947" y="4740305"/>
            <a:chExt cx="2716896" cy="400110"/>
          </a:xfrm>
        </p:grpSpPr>
        <p:cxnSp>
          <p:nvCxnSpPr>
            <p:cNvPr id="29" name="Straight Connector 28"/>
            <p:cNvCxnSpPr/>
            <p:nvPr/>
          </p:nvCxnSpPr>
          <p:spPr>
            <a:xfrm flipH="1">
              <a:off x="2774237" y="4943907"/>
              <a:ext cx="2367606"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50" name="TextBox 49"/>
            <p:cNvSpPr txBox="1"/>
            <p:nvPr/>
          </p:nvSpPr>
          <p:spPr>
            <a:xfrm>
              <a:off x="2424947" y="4745460"/>
              <a:ext cx="475186" cy="338554"/>
            </a:xfrm>
            <a:prstGeom prst="rect">
              <a:avLst/>
            </a:prstGeom>
            <a:noFill/>
          </p:spPr>
          <p:txBody>
            <a:bodyPr wrap="square" rtlCol="0">
              <a:spAutoFit/>
            </a:bodyPr>
            <a:lstStyle/>
            <a:p>
              <a:r>
                <a:rPr lang="en-US" sz="1600" dirty="0" smtClean="0">
                  <a:solidFill>
                    <a:srgbClr val="F5B20B"/>
                  </a:solidFill>
                </a:rPr>
                <a:t>11</a:t>
              </a:r>
              <a:endParaRPr lang="vi-VN" sz="1600" dirty="0">
                <a:solidFill>
                  <a:srgbClr val="F5B20B"/>
                </a:solidFill>
              </a:endParaRPr>
            </a:p>
          </p:txBody>
        </p:sp>
        <p:sp>
          <p:nvSpPr>
            <p:cNvPr id="53" name="TextBox 52"/>
            <p:cNvSpPr txBox="1"/>
            <p:nvPr/>
          </p:nvSpPr>
          <p:spPr>
            <a:xfrm>
              <a:off x="3357882" y="4740305"/>
              <a:ext cx="551754" cy="400110"/>
            </a:xfrm>
            <a:prstGeom prst="rect">
              <a:avLst/>
            </a:prstGeom>
            <a:noFill/>
          </p:spPr>
          <p:txBody>
            <a:bodyPr wrap="none" rtlCol="0">
              <a:spAutoFit/>
            </a:bodyPr>
            <a:lstStyle/>
            <a:p>
              <a:r>
                <a:rPr lang="en-US" sz="2000" b="1" dirty="0" smtClean="0">
                  <a:solidFill>
                    <a:schemeClr val="bg1"/>
                  </a:solidFill>
                </a:rPr>
                <a:t>IN2</a:t>
              </a:r>
              <a:endParaRPr lang="vi-VN" sz="2000" b="1" dirty="0">
                <a:solidFill>
                  <a:schemeClr val="bg1"/>
                </a:solidFill>
              </a:endParaRPr>
            </a:p>
          </p:txBody>
        </p:sp>
      </p:grpSp>
      <p:sp>
        <p:nvSpPr>
          <p:cNvPr id="2" name="TextBox 1"/>
          <p:cNvSpPr txBox="1"/>
          <p:nvPr/>
        </p:nvSpPr>
        <p:spPr>
          <a:xfrm>
            <a:off x="384708" y="4328887"/>
            <a:ext cx="2062168" cy="369332"/>
          </a:xfrm>
          <a:prstGeom prst="rect">
            <a:avLst/>
          </a:prstGeom>
          <a:noFill/>
        </p:spPr>
        <p:txBody>
          <a:bodyPr wrap="none" rtlCol="0">
            <a:spAutoFit/>
          </a:bodyPr>
          <a:lstStyle/>
          <a:p>
            <a:r>
              <a:rPr lang="vi-VN" dirty="0" smtClean="0">
                <a:solidFill>
                  <a:schemeClr val="bg1"/>
                </a:solidFill>
                <a:latin typeface="+mj-lt"/>
              </a:rPr>
              <a:t>an</a:t>
            </a:r>
            <a:r>
              <a:rPr lang="en-US" dirty="0" err="1" smtClean="0">
                <a:solidFill>
                  <a:schemeClr val="bg1"/>
                </a:solidFill>
                <a:latin typeface="+mj-lt"/>
              </a:rPr>
              <a:t>alogWrite</a:t>
            </a:r>
            <a:r>
              <a:rPr lang="en-US" dirty="0" smtClean="0">
                <a:solidFill>
                  <a:schemeClr val="bg1"/>
                </a:solidFill>
                <a:latin typeface="+mj-lt"/>
              </a:rPr>
              <a:t>(speed)</a:t>
            </a:r>
            <a:endParaRPr lang="vi-VN" dirty="0">
              <a:solidFill>
                <a:schemeClr val="bg1"/>
              </a:solidFill>
              <a:latin typeface="+mj-lt"/>
            </a:endParaRPr>
          </a:p>
        </p:txBody>
      </p:sp>
      <p:sp>
        <p:nvSpPr>
          <p:cNvPr id="11" name="TextBox 10"/>
          <p:cNvSpPr txBox="1"/>
          <p:nvPr/>
        </p:nvSpPr>
        <p:spPr>
          <a:xfrm>
            <a:off x="2238958" y="4520793"/>
            <a:ext cx="301686" cy="369332"/>
          </a:xfrm>
          <a:prstGeom prst="rect">
            <a:avLst/>
          </a:prstGeom>
          <a:noFill/>
        </p:spPr>
        <p:txBody>
          <a:bodyPr wrap="none" rtlCol="0">
            <a:spAutoFit/>
          </a:bodyPr>
          <a:lstStyle/>
          <a:p>
            <a:r>
              <a:rPr lang="en-US" dirty="0" smtClean="0">
                <a:solidFill>
                  <a:schemeClr val="bg1"/>
                </a:solidFill>
              </a:rPr>
              <a:t>0</a:t>
            </a:r>
            <a:endParaRPr lang="vi-VN" dirty="0">
              <a:solidFill>
                <a:schemeClr val="bg1"/>
              </a:solidFill>
            </a:endParaRPr>
          </a:p>
        </p:txBody>
      </p:sp>
      <p:sp>
        <p:nvSpPr>
          <p:cNvPr id="59" name="TextBox 58"/>
          <p:cNvSpPr txBox="1"/>
          <p:nvPr/>
        </p:nvSpPr>
        <p:spPr>
          <a:xfrm>
            <a:off x="2238958" y="4705782"/>
            <a:ext cx="301686" cy="369332"/>
          </a:xfrm>
          <a:prstGeom prst="rect">
            <a:avLst/>
          </a:prstGeom>
          <a:noFill/>
        </p:spPr>
        <p:txBody>
          <a:bodyPr wrap="none" rtlCol="0">
            <a:spAutoFit/>
          </a:bodyPr>
          <a:lstStyle/>
          <a:p>
            <a:r>
              <a:rPr lang="en-US" dirty="0" smtClean="0">
                <a:solidFill>
                  <a:schemeClr val="bg1"/>
                </a:solidFill>
              </a:rPr>
              <a:t>1</a:t>
            </a:r>
            <a:endParaRPr lang="vi-VN" dirty="0">
              <a:solidFill>
                <a:schemeClr val="bg1"/>
              </a:solidFill>
            </a:endParaRPr>
          </a:p>
        </p:txBody>
      </p:sp>
      <p:sp>
        <p:nvSpPr>
          <p:cNvPr id="60" name="TextBox 59"/>
          <p:cNvSpPr txBox="1"/>
          <p:nvPr/>
        </p:nvSpPr>
        <p:spPr>
          <a:xfrm>
            <a:off x="2238882" y="4517012"/>
            <a:ext cx="301686" cy="369332"/>
          </a:xfrm>
          <a:prstGeom prst="rect">
            <a:avLst/>
          </a:prstGeom>
          <a:noFill/>
        </p:spPr>
        <p:txBody>
          <a:bodyPr wrap="none" rtlCol="0">
            <a:spAutoFit/>
          </a:bodyPr>
          <a:lstStyle/>
          <a:p>
            <a:r>
              <a:rPr lang="en-US" dirty="0" smtClean="0">
                <a:solidFill>
                  <a:schemeClr val="bg1"/>
                </a:solidFill>
              </a:rPr>
              <a:t>1</a:t>
            </a:r>
            <a:endParaRPr lang="vi-VN" dirty="0">
              <a:solidFill>
                <a:schemeClr val="bg1"/>
              </a:solidFill>
            </a:endParaRPr>
          </a:p>
        </p:txBody>
      </p:sp>
      <p:sp>
        <p:nvSpPr>
          <p:cNvPr id="61" name="TextBox 60"/>
          <p:cNvSpPr txBox="1"/>
          <p:nvPr/>
        </p:nvSpPr>
        <p:spPr>
          <a:xfrm>
            <a:off x="2238882" y="4702001"/>
            <a:ext cx="301686" cy="369332"/>
          </a:xfrm>
          <a:prstGeom prst="rect">
            <a:avLst/>
          </a:prstGeom>
          <a:noFill/>
        </p:spPr>
        <p:txBody>
          <a:bodyPr wrap="none" rtlCol="0">
            <a:spAutoFit/>
          </a:bodyPr>
          <a:lstStyle/>
          <a:p>
            <a:r>
              <a:rPr lang="en-US" dirty="0" smtClean="0">
                <a:solidFill>
                  <a:schemeClr val="bg1"/>
                </a:solidFill>
              </a:rPr>
              <a:t>0</a:t>
            </a:r>
            <a:endParaRPr lang="vi-VN" dirty="0">
              <a:solidFill>
                <a:schemeClr val="bg1"/>
              </a:solidFill>
            </a:endParaRPr>
          </a:p>
        </p:txBody>
      </p:sp>
      <p:pic>
        <p:nvPicPr>
          <p:cNvPr id="1028" name="Picture 4" descr="http://www.clker.com/cliparts/5/t/n/f/d/T/white-gear-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0400" y="5084014"/>
            <a:ext cx="1554738" cy="1496192"/>
          </a:xfrm>
          <a:prstGeom prst="rect">
            <a:avLst/>
          </a:prstGeom>
          <a:noFill/>
          <a:extLst>
            <a:ext uri="{909E8E84-426E-40DD-AFC4-6F175D3DCCD1}">
              <a14:hiddenFill xmlns:a14="http://schemas.microsoft.com/office/drawing/2010/main">
                <a:solidFill>
                  <a:srgbClr val="FFFFFF"/>
                </a:solidFill>
              </a14:hiddenFill>
            </a:ext>
          </a:extLst>
        </p:spPr>
      </p:pic>
      <p:sp>
        <p:nvSpPr>
          <p:cNvPr id="12" name="Curved Left Arrow 11"/>
          <p:cNvSpPr/>
          <p:nvPr/>
        </p:nvSpPr>
        <p:spPr>
          <a:xfrm>
            <a:off x="11037473" y="5169542"/>
            <a:ext cx="632653" cy="1405909"/>
          </a:xfrm>
          <a:prstGeom prst="curved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latin typeface="Times New Roman" panose="02020603050405020304" pitchFamily="18" charset="0"/>
              <a:cs typeface="Times New Roman" panose="02020603050405020304" pitchFamily="18" charset="0"/>
            </a:endParaRPr>
          </a:p>
        </p:txBody>
      </p:sp>
      <p:sp>
        <p:nvSpPr>
          <p:cNvPr id="54" name="Curved Left Arrow 53"/>
          <p:cNvSpPr/>
          <p:nvPr/>
        </p:nvSpPr>
        <p:spPr>
          <a:xfrm flipH="1">
            <a:off x="8859009" y="5201287"/>
            <a:ext cx="632653" cy="1405909"/>
          </a:xfrm>
          <a:prstGeom prst="curved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40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par>
                          <p:cTn id="41" fill="hold">
                            <p:stCondLst>
                              <p:cond delay="3500"/>
                            </p:stCondLst>
                            <p:childTnLst>
                              <p:par>
                                <p:cTn id="42" presetID="2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500"/>
                                        <p:tgtEl>
                                          <p:spTgt spid="19"/>
                                        </p:tgtEl>
                                      </p:cBhvr>
                                    </p:animEffect>
                                  </p:childTnLst>
                                </p:cTn>
                              </p:par>
                            </p:childTnLst>
                          </p:cTn>
                        </p:par>
                        <p:par>
                          <p:cTn id="53" fill="hold">
                            <p:stCondLst>
                              <p:cond delay="5000"/>
                            </p:stCondLst>
                            <p:childTnLst>
                              <p:par>
                                <p:cTn id="54" presetID="22" presetClass="entr" presetSubtype="4"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500"/>
                                        <p:tgtEl>
                                          <p:spTgt spid="47"/>
                                        </p:tgtEl>
                                      </p:cBhvr>
                                    </p:animEffect>
                                  </p:childTnLst>
                                </p:cTn>
                              </p:par>
                            </p:childTnLst>
                          </p:cTn>
                        </p:par>
                        <p:par>
                          <p:cTn id="57" fill="hold">
                            <p:stCondLst>
                              <p:cond delay="5500"/>
                            </p:stCondLst>
                            <p:childTnLst>
                              <p:par>
                                <p:cTn id="58" presetID="22" presetClass="entr" presetSubtype="1" fill="hold"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up)">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8"/>
                                        </p:tgtEl>
                                        <p:attrNameLst>
                                          <p:attrName>style.visibility</p:attrName>
                                        </p:attrNameLst>
                                      </p:cBhvr>
                                      <p:to>
                                        <p:strVal val="visible"/>
                                      </p:to>
                                    </p:set>
                                  </p:childTnLst>
                                </p:cTn>
                              </p:par>
                              <p:par>
                                <p:cTn id="71" presetID="8" presetClass="emph" presetSubtype="0" fill="hold" nodeType="withEffect">
                                  <p:stCondLst>
                                    <p:cond delay="0"/>
                                  </p:stCondLst>
                                  <p:childTnLst>
                                    <p:animRot by="21600000">
                                      <p:cBhvr>
                                        <p:cTn id="72" dur="2000" fill="hold"/>
                                        <p:tgtEl>
                                          <p:spTgt spid="1028"/>
                                        </p:tgtEl>
                                        <p:attrNameLst>
                                          <p:attrName>r</p:attrName>
                                        </p:attrNameLst>
                                      </p:cBhvr>
                                    </p:animRo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7" presetClass="emph" presetSubtype="2" fill="hold" nodeType="withEffect">
                                  <p:stCondLst>
                                    <p:cond delay="0"/>
                                  </p:stCondLst>
                                  <p:childTnLst>
                                    <p:animClr clrSpc="rgb" dir="cw">
                                      <p:cBhvr>
                                        <p:cTn id="76" dur="2000" fill="hold"/>
                                        <p:tgtEl>
                                          <p:spTgt spid="4"/>
                                        </p:tgtEl>
                                        <p:attrNameLst>
                                          <p:attrName>stroke.color</p:attrName>
                                        </p:attrNameLst>
                                      </p:cBhvr>
                                      <p:to>
                                        <a:srgbClr val="0070C0"/>
                                      </p:to>
                                    </p:animClr>
                                    <p:set>
                                      <p:cBhvr>
                                        <p:cTn id="77" dur="2000" fill="hold"/>
                                        <p:tgtEl>
                                          <p:spTgt spid="4"/>
                                        </p:tgtEl>
                                        <p:attrNameLst>
                                          <p:attrName>stroke.on</p:attrName>
                                        </p:attrNameLst>
                                      </p:cBhvr>
                                      <p:to>
                                        <p:strVal val="true"/>
                                      </p:to>
                                    </p:set>
                                  </p:childTnLst>
                                </p:cTn>
                              </p:par>
                              <p:par>
                                <p:cTn id="78" presetID="7" presetClass="emph" presetSubtype="2" fill="hold" nodeType="withEffect">
                                  <p:stCondLst>
                                    <p:cond delay="0"/>
                                  </p:stCondLst>
                                  <p:childTnLst>
                                    <p:animClr clrSpc="rgb" dir="cw">
                                      <p:cBhvr>
                                        <p:cTn id="79" dur="2000" fill="hold"/>
                                        <p:tgtEl>
                                          <p:spTgt spid="13"/>
                                        </p:tgtEl>
                                        <p:attrNameLst>
                                          <p:attrName>stroke.color</p:attrName>
                                        </p:attrNameLst>
                                      </p:cBhvr>
                                      <p:to>
                                        <a:schemeClr val="hlink"/>
                                      </p:to>
                                    </p:animClr>
                                    <p:set>
                                      <p:cBhvr>
                                        <p:cTn id="80" dur="2000" fill="hold"/>
                                        <p:tgtEl>
                                          <p:spTgt spid="13"/>
                                        </p:tgtEl>
                                        <p:attrNameLst>
                                          <p:attrName>stroke.on</p:attrName>
                                        </p:attrNameLst>
                                      </p:cBhvr>
                                      <p:to>
                                        <p:strVal val="true"/>
                                      </p:to>
                                    </p:set>
                                  </p:childTnLst>
                                </p:cTn>
                              </p:par>
                              <p:par>
                                <p:cTn id="81" presetID="7" presetClass="emph" presetSubtype="2" fill="hold" nodeType="withEffect">
                                  <p:stCondLst>
                                    <p:cond delay="0"/>
                                  </p:stCondLst>
                                  <p:childTnLst>
                                    <p:animClr clrSpc="rgb" dir="cw">
                                      <p:cBhvr>
                                        <p:cTn id="82" dur="2000" fill="hold"/>
                                        <p:tgtEl>
                                          <p:spTgt spid="15"/>
                                        </p:tgtEl>
                                        <p:attrNameLst>
                                          <p:attrName>stroke.color</p:attrName>
                                        </p:attrNameLst>
                                      </p:cBhvr>
                                      <p:to>
                                        <a:srgbClr val="0070C0"/>
                                      </p:to>
                                    </p:animClr>
                                    <p:set>
                                      <p:cBhvr>
                                        <p:cTn id="83" dur="2000" fill="hold"/>
                                        <p:tgtEl>
                                          <p:spTgt spid="15"/>
                                        </p:tgtEl>
                                        <p:attrNameLst>
                                          <p:attrName>stroke.on</p:attrName>
                                        </p:attrNameLst>
                                      </p:cBhvr>
                                      <p:to>
                                        <p:strVal val="true"/>
                                      </p:to>
                                    </p:set>
                                  </p:childTnLst>
                                </p:cTn>
                              </p:par>
                              <p:par>
                                <p:cTn id="84" presetID="1" presetClass="entr" presetSubtype="0" fill="hold" grpId="0" nodeType="with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11"/>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59"/>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childTnLst>
                                </p:cTn>
                              </p:par>
                              <p:par>
                                <p:cTn id="96" presetID="7" presetClass="emph" presetSubtype="2" fill="hold" nodeType="withEffect">
                                  <p:stCondLst>
                                    <p:cond delay="0"/>
                                  </p:stCondLst>
                                  <p:childTnLst>
                                    <p:animClr clrSpc="rgb" dir="cw">
                                      <p:cBhvr>
                                        <p:cTn id="97" dur="2000" fill="hold"/>
                                        <p:tgtEl>
                                          <p:spTgt spid="4"/>
                                        </p:tgtEl>
                                        <p:attrNameLst>
                                          <p:attrName>stroke.color</p:attrName>
                                        </p:attrNameLst>
                                      </p:cBhvr>
                                      <p:to>
                                        <a:srgbClr val="FF0000"/>
                                      </p:to>
                                    </p:animClr>
                                    <p:set>
                                      <p:cBhvr>
                                        <p:cTn id="98" dur="2000" fill="hold"/>
                                        <p:tgtEl>
                                          <p:spTgt spid="4"/>
                                        </p:tgtEl>
                                        <p:attrNameLst>
                                          <p:attrName>stroke.on</p:attrName>
                                        </p:attrNameLst>
                                      </p:cBhvr>
                                      <p:to>
                                        <p:strVal val="true"/>
                                      </p:to>
                                    </p:set>
                                  </p:childTnLst>
                                </p:cTn>
                              </p:par>
                              <p:par>
                                <p:cTn id="99" presetID="7" presetClass="emph" presetSubtype="2" fill="hold" nodeType="withEffect">
                                  <p:stCondLst>
                                    <p:cond delay="0"/>
                                  </p:stCondLst>
                                  <p:childTnLst>
                                    <p:animClr clrSpc="rgb" dir="cw">
                                      <p:cBhvr>
                                        <p:cTn id="100" dur="2000" fill="hold"/>
                                        <p:tgtEl>
                                          <p:spTgt spid="13"/>
                                        </p:tgtEl>
                                        <p:attrNameLst>
                                          <p:attrName>stroke.color</p:attrName>
                                        </p:attrNameLst>
                                      </p:cBhvr>
                                      <p:to>
                                        <a:srgbClr val="FF0000"/>
                                      </p:to>
                                    </p:animClr>
                                    <p:set>
                                      <p:cBhvr>
                                        <p:cTn id="101" dur="2000" fill="hold"/>
                                        <p:tgtEl>
                                          <p:spTgt spid="13"/>
                                        </p:tgtEl>
                                        <p:attrNameLst>
                                          <p:attrName>stroke.on</p:attrName>
                                        </p:attrNameLst>
                                      </p:cBhvr>
                                      <p:to>
                                        <p:strVal val="true"/>
                                      </p:to>
                                    </p:set>
                                  </p:childTnLst>
                                </p:cTn>
                              </p:par>
                              <p:par>
                                <p:cTn id="102" presetID="7" presetClass="emph" presetSubtype="2" fill="hold" nodeType="withEffect">
                                  <p:stCondLst>
                                    <p:cond delay="0"/>
                                  </p:stCondLst>
                                  <p:childTnLst>
                                    <p:animClr clrSpc="rgb" dir="cw">
                                      <p:cBhvr>
                                        <p:cTn id="103" dur="2000" fill="hold"/>
                                        <p:tgtEl>
                                          <p:spTgt spid="15"/>
                                        </p:tgtEl>
                                        <p:attrNameLst>
                                          <p:attrName>stroke.color</p:attrName>
                                        </p:attrNameLst>
                                      </p:cBhvr>
                                      <p:to>
                                        <a:srgbClr val="FF0000"/>
                                      </p:to>
                                    </p:animClr>
                                    <p:set>
                                      <p:cBhvr>
                                        <p:cTn id="104" dur="2000" fill="hold"/>
                                        <p:tgtEl>
                                          <p:spTgt spid="15"/>
                                        </p:tgtEl>
                                        <p:attrNameLst>
                                          <p:attrName>stroke.on</p:attrName>
                                        </p:attrNameLst>
                                      </p:cBhvr>
                                      <p:to>
                                        <p:strVal val="true"/>
                                      </p:to>
                                    </p:set>
                                  </p:childTnLst>
                                </p:cTn>
                              </p:par>
                              <p:par>
                                <p:cTn id="105" presetID="7" presetClass="emph" presetSubtype="2" fill="hold" nodeType="withEffect">
                                  <p:stCondLst>
                                    <p:cond delay="0"/>
                                  </p:stCondLst>
                                  <p:childTnLst>
                                    <p:animClr clrSpc="rgb" dir="cw">
                                      <p:cBhvr>
                                        <p:cTn id="106" dur="2000" fill="hold"/>
                                        <p:tgtEl>
                                          <p:spTgt spid="17"/>
                                        </p:tgtEl>
                                        <p:attrNameLst>
                                          <p:attrName>stroke.color</p:attrName>
                                        </p:attrNameLst>
                                      </p:cBhvr>
                                      <p:to>
                                        <a:srgbClr val="0070C0"/>
                                      </p:to>
                                    </p:animClr>
                                    <p:set>
                                      <p:cBhvr>
                                        <p:cTn id="107" dur="2000" fill="hold"/>
                                        <p:tgtEl>
                                          <p:spTgt spid="17"/>
                                        </p:tgtEl>
                                        <p:attrNameLst>
                                          <p:attrName>stroke.on</p:attrName>
                                        </p:attrNameLst>
                                      </p:cBhvr>
                                      <p:to>
                                        <p:strVal val="true"/>
                                      </p:to>
                                    </p:set>
                                  </p:childTnLst>
                                </p:cTn>
                              </p:par>
                              <p:par>
                                <p:cTn id="108" presetID="7" presetClass="emph" presetSubtype="2" fill="hold" nodeType="withEffect">
                                  <p:stCondLst>
                                    <p:cond delay="0"/>
                                  </p:stCondLst>
                                  <p:childTnLst>
                                    <p:animClr clrSpc="rgb" dir="cw">
                                      <p:cBhvr>
                                        <p:cTn id="109" dur="2000" fill="hold"/>
                                        <p:tgtEl>
                                          <p:spTgt spid="18"/>
                                        </p:tgtEl>
                                        <p:attrNameLst>
                                          <p:attrName>stroke.color</p:attrName>
                                        </p:attrNameLst>
                                      </p:cBhvr>
                                      <p:to>
                                        <a:srgbClr val="0070C0"/>
                                      </p:to>
                                    </p:animClr>
                                    <p:set>
                                      <p:cBhvr>
                                        <p:cTn id="110" dur="2000" fill="hold"/>
                                        <p:tgtEl>
                                          <p:spTgt spid="18"/>
                                        </p:tgtEl>
                                        <p:attrNameLst>
                                          <p:attrName>stroke.on</p:attrName>
                                        </p:attrNameLst>
                                      </p:cBhvr>
                                      <p:to>
                                        <p:strVal val="true"/>
                                      </p:to>
                                    </p:set>
                                  </p:childTnLst>
                                </p:cTn>
                              </p:par>
                              <p:par>
                                <p:cTn id="111" presetID="7" presetClass="emph" presetSubtype="2" fill="hold" nodeType="withEffect">
                                  <p:stCondLst>
                                    <p:cond delay="0"/>
                                  </p:stCondLst>
                                  <p:childTnLst>
                                    <p:animClr clrSpc="rgb" dir="cw">
                                      <p:cBhvr>
                                        <p:cTn id="112" dur="2000" fill="hold"/>
                                        <p:tgtEl>
                                          <p:spTgt spid="19"/>
                                        </p:tgtEl>
                                        <p:attrNameLst>
                                          <p:attrName>stroke.color</p:attrName>
                                        </p:attrNameLst>
                                      </p:cBhvr>
                                      <p:to>
                                        <a:srgbClr val="0070C0"/>
                                      </p:to>
                                    </p:animClr>
                                    <p:set>
                                      <p:cBhvr>
                                        <p:cTn id="113" dur="2000" fill="hold"/>
                                        <p:tgtEl>
                                          <p:spTgt spid="19"/>
                                        </p:tgtEl>
                                        <p:attrNameLst>
                                          <p:attrName>stroke.on</p:attrName>
                                        </p:attrNameLst>
                                      </p:cBhvr>
                                      <p:to>
                                        <p:strVal val="true"/>
                                      </p:to>
                                    </p:set>
                                  </p:childTnLst>
                                </p:cTn>
                              </p:par>
                              <p:par>
                                <p:cTn id="114" presetID="1" presetClass="entr" presetSubtype="0"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childTnLst>
                                </p:cTn>
                              </p:par>
                              <p:par>
                                <p:cTn id="116" presetID="8" presetClass="emph" presetSubtype="0" fill="hold" nodeType="withEffect">
                                  <p:stCondLst>
                                    <p:cond delay="0"/>
                                  </p:stCondLst>
                                  <p:childTnLst>
                                    <p:animRot by="-21600000">
                                      <p:cBhvr>
                                        <p:cTn id="117" dur="2000" fill="hold"/>
                                        <p:tgtEl>
                                          <p:spTgt spid="1028"/>
                                        </p:tgtEl>
                                        <p:attrNameLst>
                                          <p:attrName>r</p:attrName>
                                        </p:attrNameLst>
                                      </p:cBhvr>
                                    </p:animRot>
                                  </p:childTnLst>
                                </p:cTn>
                              </p:par>
                              <p:par>
                                <p:cTn id="118" presetID="1" presetClass="exit" presetSubtype="0" fill="hold" grpId="1" nodeType="withEffect">
                                  <p:stCondLst>
                                    <p:cond delay="0"/>
                                  </p:stCondLst>
                                  <p:childTnLst>
                                    <p:set>
                                      <p:cBhvr>
                                        <p:cTn id="119"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P spid="11" grpId="0"/>
      <p:bldP spid="11" grpId="1"/>
      <p:bldP spid="59" grpId="0"/>
      <p:bldP spid="59" grpId="1"/>
      <p:bldP spid="60" grpId="0"/>
      <p:bldP spid="61" grpId="0"/>
      <p:bldP spid="12" grpId="0" animBg="1"/>
      <p:bldP spid="12" grpId="1" animBg="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dirty="0" smtClean="0">
              <a:solidFill>
                <a:schemeClr val="bg1"/>
              </a:solidFill>
              <a:latin typeface="Cambria" panose="02040503050406030204" pitchFamily="18" charset="0"/>
            </a:endParaRPr>
          </a:p>
        </p:txBody>
      </p:sp>
      <p:sp>
        <p:nvSpPr>
          <p:cNvPr id="5" name="Slide Number Placeholder 4"/>
          <p:cNvSpPr>
            <a:spLocks noGrp="1"/>
          </p:cNvSpPr>
          <p:nvPr>
            <p:ph type="sldNum" sz="quarter" idx="12"/>
          </p:nvPr>
        </p:nvSpPr>
        <p:spPr/>
        <p:txBody>
          <a:bodyPr/>
          <a:lstStyle/>
          <a:p>
            <a:fld id="{D94E57A3-B9FC-4051-9ECF-95B1A448CCF1}" type="slidenum">
              <a:rPr lang="en-US" smtClean="0"/>
              <a:t>22</a:t>
            </a:fld>
            <a:endParaRPr lang="en-US"/>
          </a:p>
        </p:txBody>
      </p:sp>
      <p:pic>
        <p:nvPicPr>
          <p:cNvPr id="11" name="Picture 10"/>
          <p:cNvPicPr>
            <a:picLocks noChangeAspect="1"/>
          </p:cNvPicPr>
          <p:nvPr/>
        </p:nvPicPr>
        <p:blipFill>
          <a:blip r:embed="rId2"/>
          <a:stretch>
            <a:fillRect/>
          </a:stretch>
        </p:blipFill>
        <p:spPr>
          <a:xfrm>
            <a:off x="630279" y="355794"/>
            <a:ext cx="7350042" cy="6146411"/>
          </a:xfrm>
          <a:prstGeom prst="rect">
            <a:avLst/>
          </a:prstGeom>
        </p:spPr>
      </p:pic>
      <p:sp>
        <p:nvSpPr>
          <p:cNvPr id="12" name="Rectangle 11"/>
          <p:cNvSpPr/>
          <p:nvPr/>
        </p:nvSpPr>
        <p:spPr>
          <a:xfrm>
            <a:off x="798286" y="2206171"/>
            <a:ext cx="1553028" cy="206102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17" name="Rectangle 16"/>
          <p:cNvSpPr/>
          <p:nvPr/>
        </p:nvSpPr>
        <p:spPr>
          <a:xfrm>
            <a:off x="2452915" y="2714170"/>
            <a:ext cx="5355772" cy="139337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2" name="Rectangle 1"/>
          <p:cNvSpPr/>
          <p:nvPr/>
        </p:nvSpPr>
        <p:spPr>
          <a:xfrm>
            <a:off x="630279" y="555333"/>
            <a:ext cx="7350042" cy="317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3" name="TextBox 2"/>
          <p:cNvSpPr txBox="1"/>
          <p:nvPr/>
        </p:nvSpPr>
        <p:spPr>
          <a:xfrm>
            <a:off x="4305300" y="554482"/>
            <a:ext cx="748923" cy="369332"/>
          </a:xfrm>
          <a:prstGeom prst="rect">
            <a:avLst/>
          </a:prstGeom>
          <a:noFill/>
        </p:spPr>
        <p:txBody>
          <a:bodyPr wrap="none" rtlCol="0">
            <a:spAutoFit/>
          </a:bodyPr>
          <a:lstStyle/>
          <a:p>
            <a:r>
              <a:rPr lang="en-US" b="1" dirty="0" smtClean="0">
                <a:solidFill>
                  <a:schemeClr val="bg1"/>
                </a:solidFill>
              </a:rPr>
              <a:t>Menu</a:t>
            </a:r>
            <a:endParaRPr lang="vi-VN" b="1" dirty="0">
              <a:solidFill>
                <a:schemeClr val="bg1"/>
              </a:solidFill>
            </a:endParaRPr>
          </a:p>
        </p:txBody>
      </p:sp>
      <p:sp>
        <p:nvSpPr>
          <p:cNvPr id="21" name="Rectangle 20"/>
          <p:cNvSpPr/>
          <p:nvPr/>
        </p:nvSpPr>
        <p:spPr>
          <a:xfrm>
            <a:off x="630279" y="921631"/>
            <a:ext cx="7350042" cy="11071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22" name="TextBox 21"/>
          <p:cNvSpPr txBox="1"/>
          <p:nvPr/>
        </p:nvSpPr>
        <p:spPr>
          <a:xfrm>
            <a:off x="3902677" y="923350"/>
            <a:ext cx="1213987" cy="369332"/>
          </a:xfrm>
          <a:prstGeom prst="rect">
            <a:avLst/>
          </a:prstGeom>
          <a:noFill/>
        </p:spPr>
        <p:txBody>
          <a:bodyPr wrap="none" rtlCol="0">
            <a:spAutoFit/>
          </a:bodyPr>
          <a:lstStyle/>
          <a:p>
            <a:r>
              <a:rPr lang="en-US" b="1" dirty="0" smtClean="0">
                <a:solidFill>
                  <a:schemeClr val="bg1"/>
                </a:solidFill>
              </a:rPr>
              <a:t>Repository</a:t>
            </a:r>
            <a:endParaRPr lang="vi-VN" b="1" dirty="0">
              <a:solidFill>
                <a:schemeClr val="bg1"/>
              </a:solidFill>
            </a:endParaRPr>
          </a:p>
        </p:txBody>
      </p:sp>
      <p:sp>
        <p:nvSpPr>
          <p:cNvPr id="23" name="Rectangle 22"/>
          <p:cNvSpPr/>
          <p:nvPr/>
        </p:nvSpPr>
        <p:spPr>
          <a:xfrm>
            <a:off x="605341" y="2070896"/>
            <a:ext cx="7350042" cy="230232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24" name="TextBox 23"/>
          <p:cNvSpPr txBox="1"/>
          <p:nvPr/>
        </p:nvSpPr>
        <p:spPr>
          <a:xfrm>
            <a:off x="3842113" y="2053161"/>
            <a:ext cx="870751" cy="369332"/>
          </a:xfrm>
          <a:prstGeom prst="rect">
            <a:avLst/>
          </a:prstGeom>
          <a:noFill/>
        </p:spPr>
        <p:txBody>
          <a:bodyPr wrap="none" rtlCol="0">
            <a:spAutoFit/>
          </a:bodyPr>
          <a:lstStyle/>
          <a:p>
            <a:r>
              <a:rPr lang="en-US" b="1" dirty="0" smtClean="0">
                <a:solidFill>
                  <a:schemeClr val="bg1"/>
                </a:solidFill>
              </a:rPr>
              <a:t>Output</a:t>
            </a:r>
            <a:endParaRPr lang="vi-VN" b="1" dirty="0">
              <a:solidFill>
                <a:schemeClr val="bg1"/>
              </a:solidFill>
            </a:endParaRPr>
          </a:p>
        </p:txBody>
      </p:sp>
      <p:sp>
        <p:nvSpPr>
          <p:cNvPr id="27" name="Rectangle 26"/>
          <p:cNvSpPr/>
          <p:nvPr/>
        </p:nvSpPr>
        <p:spPr>
          <a:xfrm>
            <a:off x="630279" y="4422375"/>
            <a:ext cx="7350042" cy="183265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28" name="TextBox 27"/>
          <p:cNvSpPr txBox="1"/>
          <p:nvPr/>
        </p:nvSpPr>
        <p:spPr>
          <a:xfrm>
            <a:off x="3842113" y="4483549"/>
            <a:ext cx="514885" cy="369332"/>
          </a:xfrm>
          <a:prstGeom prst="rect">
            <a:avLst/>
          </a:prstGeom>
          <a:noFill/>
        </p:spPr>
        <p:txBody>
          <a:bodyPr wrap="none" rtlCol="0">
            <a:spAutoFit/>
          </a:bodyPr>
          <a:lstStyle/>
          <a:p>
            <a:r>
              <a:rPr lang="en-US" b="1" dirty="0" smtClean="0">
                <a:solidFill>
                  <a:schemeClr val="bg1"/>
                </a:solidFill>
              </a:rPr>
              <a:t>Log</a:t>
            </a:r>
            <a:endParaRPr lang="vi-VN" b="1" dirty="0">
              <a:solidFill>
                <a:schemeClr val="bg1"/>
              </a:solidFill>
            </a:endParaRPr>
          </a:p>
        </p:txBody>
      </p:sp>
      <p:cxnSp>
        <p:nvCxnSpPr>
          <p:cNvPr id="29" name="Straight Connector 28"/>
          <p:cNvCxnSpPr/>
          <p:nvPr/>
        </p:nvCxnSpPr>
        <p:spPr>
          <a:xfrm>
            <a:off x="758530" y="794629"/>
            <a:ext cx="77651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339769" y="3767769"/>
            <a:ext cx="3448279" cy="273443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anose="02020603050405020304" pitchFamily="18" charset="0"/>
                <a:cs typeface="Times New Roman" panose="02020603050405020304" pitchFamily="18" charset="0"/>
              </a:rPr>
              <a:t>Hardware System</a:t>
            </a:r>
            <a:endParaRPr lang="vi-VN" dirty="0">
              <a:latin typeface="Times New Roman" panose="02020603050405020304" pitchFamily="18" charset="0"/>
              <a:cs typeface="Times New Roman" panose="02020603050405020304" pitchFamily="18" charset="0"/>
            </a:endParaRPr>
          </a:p>
        </p:txBody>
      </p:sp>
      <p:grpSp>
        <p:nvGrpSpPr>
          <p:cNvPr id="35" name="Group 34"/>
          <p:cNvGrpSpPr/>
          <p:nvPr/>
        </p:nvGrpSpPr>
        <p:grpSpPr>
          <a:xfrm>
            <a:off x="7955383" y="1354010"/>
            <a:ext cx="1093144" cy="2429247"/>
            <a:chOff x="7955383" y="1354010"/>
            <a:chExt cx="1093144" cy="2429247"/>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5383" y="1354010"/>
              <a:ext cx="1093144" cy="606695"/>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H="1">
              <a:off x="7967851" y="2933337"/>
              <a:ext cx="1093144" cy="606695"/>
            </a:xfrm>
            <a:prstGeom prst="rect">
              <a:avLst/>
            </a:prstGeom>
          </p:spPr>
        </p:pic>
        <p:sp>
          <p:nvSpPr>
            <p:cNvPr id="26" name="Freeform 25"/>
            <p:cNvSpPr/>
            <p:nvPr/>
          </p:nvSpPr>
          <p:spPr>
            <a:xfrm>
              <a:off x="8095816" y="1938969"/>
              <a:ext cx="706690" cy="1156355"/>
            </a:xfrm>
            <a:custGeom>
              <a:avLst/>
              <a:gdLst>
                <a:gd name="connsiteX0" fmla="*/ 541408 w 706690"/>
                <a:gd name="connsiteY0" fmla="*/ 0 h 1156355"/>
                <a:gd name="connsiteX1" fmla="*/ 706661 w 706690"/>
                <a:gd name="connsiteY1" fmla="*/ 99151 h 1156355"/>
                <a:gd name="connsiteX2" fmla="*/ 530391 w 706690"/>
                <a:gd name="connsiteY2" fmla="*/ 220337 h 1156355"/>
                <a:gd name="connsiteX3" fmla="*/ 277003 w 706690"/>
                <a:gd name="connsiteY3" fmla="*/ 220337 h 1156355"/>
                <a:gd name="connsiteX4" fmla="*/ 188868 w 706690"/>
                <a:gd name="connsiteY4" fmla="*/ 462708 h 1156355"/>
                <a:gd name="connsiteX5" fmla="*/ 1582 w 706690"/>
                <a:gd name="connsiteY5" fmla="*/ 738130 h 1156355"/>
                <a:gd name="connsiteX6" fmla="*/ 100733 w 706690"/>
                <a:gd name="connsiteY6" fmla="*/ 1035585 h 1156355"/>
                <a:gd name="connsiteX7" fmla="*/ 133784 w 706690"/>
                <a:gd name="connsiteY7" fmla="*/ 1145754 h 1156355"/>
                <a:gd name="connsiteX8" fmla="*/ 122767 w 706690"/>
                <a:gd name="connsiteY8" fmla="*/ 1145754 h 1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690" h="1156355">
                  <a:moveTo>
                    <a:pt x="541408" y="0"/>
                  </a:moveTo>
                  <a:cubicBezTo>
                    <a:pt x="624952" y="31214"/>
                    <a:pt x="708497" y="62428"/>
                    <a:pt x="706661" y="99151"/>
                  </a:cubicBezTo>
                  <a:cubicBezTo>
                    <a:pt x="704825" y="135874"/>
                    <a:pt x="602001" y="200139"/>
                    <a:pt x="530391" y="220337"/>
                  </a:cubicBezTo>
                  <a:cubicBezTo>
                    <a:pt x="458781" y="240535"/>
                    <a:pt x="333923" y="179942"/>
                    <a:pt x="277003" y="220337"/>
                  </a:cubicBezTo>
                  <a:cubicBezTo>
                    <a:pt x="220082" y="260732"/>
                    <a:pt x="234771" y="376409"/>
                    <a:pt x="188868" y="462708"/>
                  </a:cubicBezTo>
                  <a:cubicBezTo>
                    <a:pt x="142964" y="549007"/>
                    <a:pt x="16271" y="642651"/>
                    <a:pt x="1582" y="738130"/>
                  </a:cubicBezTo>
                  <a:cubicBezTo>
                    <a:pt x="-13107" y="833609"/>
                    <a:pt x="78699" y="967648"/>
                    <a:pt x="100733" y="1035585"/>
                  </a:cubicBezTo>
                  <a:cubicBezTo>
                    <a:pt x="122767" y="1103522"/>
                    <a:pt x="130112" y="1127393"/>
                    <a:pt x="133784" y="1145754"/>
                  </a:cubicBezTo>
                  <a:cubicBezTo>
                    <a:pt x="137456" y="1164116"/>
                    <a:pt x="130111" y="1154935"/>
                    <a:pt x="122767" y="1145754"/>
                  </a:cubicBez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9978" y="3732117"/>
            <a:ext cx="1027643" cy="1027643"/>
          </a:xfrm>
          <a:prstGeom prst="rect">
            <a:avLst/>
          </a:prstGeom>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41957" y="5837417"/>
            <a:ext cx="925664" cy="694248"/>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5683" y="107558"/>
            <a:ext cx="1527796" cy="1527794"/>
          </a:xfrm>
          <a:prstGeom prst="rect">
            <a:avLst/>
          </a:prstGeom>
        </p:spPr>
      </p:pic>
      <p:sp>
        <p:nvSpPr>
          <p:cNvPr id="44" name="Striped Right Arrow 43"/>
          <p:cNvSpPr/>
          <p:nvPr/>
        </p:nvSpPr>
        <p:spPr>
          <a:xfrm>
            <a:off x="8038742" y="664510"/>
            <a:ext cx="1976941" cy="370228"/>
          </a:xfrm>
          <a:prstGeom prst="strip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5" name="TextBox 44"/>
          <p:cNvSpPr txBox="1"/>
          <p:nvPr/>
        </p:nvSpPr>
        <p:spPr>
          <a:xfrm>
            <a:off x="8771935" y="3414596"/>
            <a:ext cx="1971259" cy="369332"/>
          </a:xfrm>
          <a:prstGeom prst="rect">
            <a:avLst/>
          </a:prstGeom>
          <a:noFill/>
        </p:spPr>
        <p:txBody>
          <a:bodyPr wrap="square" rtlCol="0">
            <a:spAutoFit/>
          </a:bodyPr>
          <a:lstStyle/>
          <a:p>
            <a:r>
              <a:rPr lang="en-US" dirty="0" smtClean="0">
                <a:solidFill>
                  <a:schemeClr val="bg1"/>
                </a:solidFill>
              </a:rPr>
              <a:t>Color code: 1</a:t>
            </a:r>
            <a:endParaRPr lang="vi-VN" dirty="0">
              <a:solidFill>
                <a:schemeClr val="bg1"/>
              </a:solidFill>
            </a:endParaRPr>
          </a:p>
        </p:txBody>
      </p:sp>
      <p:sp>
        <p:nvSpPr>
          <p:cNvPr id="46" name="Rectangle 45"/>
          <p:cNvSpPr/>
          <p:nvPr/>
        </p:nvSpPr>
        <p:spPr>
          <a:xfrm>
            <a:off x="8514423" y="448172"/>
            <a:ext cx="821241" cy="326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lumMod val="95000"/>
                  </a:schemeClr>
                </a:solidFill>
                <a:latin typeface="Calibri )"/>
                <a:cs typeface="Times New Roman" panose="02020603050405020304" pitchFamily="18" charset="0"/>
              </a:rPr>
              <a:t>10011</a:t>
            </a:r>
            <a:endParaRPr lang="en-US" b="1" dirty="0">
              <a:solidFill>
                <a:schemeClr val="bg1">
                  <a:lumMod val="95000"/>
                </a:schemeClr>
              </a:solidFill>
              <a:latin typeface="Calibri )"/>
              <a:cs typeface="Times New Roman" panose="02020603050405020304" pitchFamily="18" charset="0"/>
            </a:endParaRPr>
          </a:p>
        </p:txBody>
      </p:sp>
      <p:pic>
        <p:nvPicPr>
          <p:cNvPr id="49" name="Picture 48"/>
          <p:cNvPicPr>
            <a:picLocks noChangeAspect="1"/>
          </p:cNvPicPr>
          <p:nvPr/>
        </p:nvPicPr>
        <p:blipFill rotWithShape="1">
          <a:blip r:embed="rId2"/>
          <a:srcRect l="37161" t="18719" r="54725" b="76753"/>
          <a:stretch/>
        </p:blipFill>
        <p:spPr>
          <a:xfrm>
            <a:off x="954156" y="1510748"/>
            <a:ext cx="596347" cy="278295"/>
          </a:xfrm>
          <a:prstGeom prst="rect">
            <a:avLst/>
          </a:prstGeom>
        </p:spPr>
      </p:pic>
      <p:sp>
        <p:nvSpPr>
          <p:cNvPr id="50" name="Striped Right Arrow 49"/>
          <p:cNvSpPr/>
          <p:nvPr/>
        </p:nvSpPr>
        <p:spPr>
          <a:xfrm rot="10800000">
            <a:off x="8038742" y="672673"/>
            <a:ext cx="1976941" cy="370228"/>
          </a:xfrm>
          <a:prstGeom prst="strip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1" name="Rectangle 50"/>
          <p:cNvSpPr/>
          <p:nvPr/>
        </p:nvSpPr>
        <p:spPr>
          <a:xfrm>
            <a:off x="8514423" y="456335"/>
            <a:ext cx="821241" cy="326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lumMod val="95000"/>
                  </a:schemeClr>
                </a:solidFill>
                <a:latin typeface="Calibri )"/>
                <a:cs typeface="Times New Roman" panose="02020603050405020304" pitchFamily="18" charset="0"/>
              </a:rPr>
              <a:t>10011</a:t>
            </a:r>
            <a:endParaRPr lang="en-US" b="1" dirty="0">
              <a:solidFill>
                <a:schemeClr val="bg1">
                  <a:lumMod val="95000"/>
                </a:schemeClr>
              </a:solidFill>
              <a:latin typeface="Calibri )"/>
              <a:cs typeface="Times New Roman" panose="02020603050405020304" pitchFamily="18" charset="0"/>
            </a:endParaRPr>
          </a:p>
        </p:txBody>
      </p:sp>
      <p:sp>
        <p:nvSpPr>
          <p:cNvPr id="52" name="Rectangle 51"/>
          <p:cNvSpPr/>
          <p:nvPr/>
        </p:nvSpPr>
        <p:spPr>
          <a:xfrm>
            <a:off x="4121426" y="2336438"/>
            <a:ext cx="1524000" cy="2303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3" name="TextBox 52"/>
          <p:cNvSpPr txBox="1"/>
          <p:nvPr/>
        </p:nvSpPr>
        <p:spPr>
          <a:xfrm>
            <a:off x="7931699" y="982267"/>
            <a:ext cx="1971259" cy="369332"/>
          </a:xfrm>
          <a:prstGeom prst="rect">
            <a:avLst/>
          </a:prstGeom>
          <a:noFill/>
        </p:spPr>
        <p:txBody>
          <a:bodyPr wrap="square" rtlCol="0">
            <a:spAutoFit/>
          </a:bodyPr>
          <a:lstStyle/>
          <a:p>
            <a:r>
              <a:rPr lang="en-US" dirty="0" smtClean="0">
                <a:solidFill>
                  <a:schemeClr val="bg1"/>
                </a:solidFill>
              </a:rPr>
              <a:t>Color code: 1</a:t>
            </a:r>
            <a:endParaRPr lang="vi-VN" dirty="0">
              <a:solidFill>
                <a:schemeClr val="bg1"/>
              </a:solidFill>
            </a:endParaRPr>
          </a:p>
        </p:txBody>
      </p:sp>
      <p:sp>
        <p:nvSpPr>
          <p:cNvPr id="54" name="Left-Right Arrow 53"/>
          <p:cNvSpPr/>
          <p:nvPr/>
        </p:nvSpPr>
        <p:spPr>
          <a:xfrm>
            <a:off x="8038742" y="703429"/>
            <a:ext cx="2072667" cy="308716"/>
          </a:xfrm>
          <a:prstGeom prst="lef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5" name="Rectangle 54"/>
          <p:cNvSpPr/>
          <p:nvPr/>
        </p:nvSpPr>
        <p:spPr>
          <a:xfrm>
            <a:off x="8521051" y="462963"/>
            <a:ext cx="821241" cy="326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lumMod val="95000"/>
                  </a:schemeClr>
                </a:solidFill>
                <a:latin typeface="Calibri )"/>
                <a:cs typeface="Times New Roman" panose="02020603050405020304" pitchFamily="18" charset="0"/>
              </a:rPr>
              <a:t>10011</a:t>
            </a:r>
            <a:endParaRPr lang="en-US" b="1" dirty="0">
              <a:solidFill>
                <a:schemeClr val="bg1">
                  <a:lumMod val="95000"/>
                </a:schemeClr>
              </a:solidFill>
              <a:latin typeface="Calibri )"/>
              <a:cs typeface="Times New Roman" panose="02020603050405020304" pitchFamily="18" charset="0"/>
            </a:endParaRPr>
          </a:p>
        </p:txBody>
      </p:sp>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50058" y="5842145"/>
            <a:ext cx="687057" cy="687057"/>
          </a:xfrm>
          <a:prstGeom prst="rect">
            <a:avLst/>
          </a:prstGeom>
        </p:spPr>
      </p:pic>
      <p:sp>
        <p:nvSpPr>
          <p:cNvPr id="40" name="Oval 39"/>
          <p:cNvSpPr/>
          <p:nvPr/>
        </p:nvSpPr>
        <p:spPr>
          <a:xfrm>
            <a:off x="11214901" y="3270704"/>
            <a:ext cx="277795" cy="277795"/>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52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22" presetClass="entr" presetSubtype="1"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up)">
                                      <p:cBhvr>
                                        <p:cTn id="51" dur="500"/>
                                        <p:tgtEl>
                                          <p:spTgt spid="35"/>
                                        </p:tgtEl>
                                      </p:cBhvr>
                                    </p:animEffect>
                                  </p:childTnLst>
                                </p:cTn>
                              </p:par>
                            </p:childTnLst>
                          </p:cTn>
                        </p:par>
                        <p:par>
                          <p:cTn id="52" fill="hold">
                            <p:stCondLst>
                              <p:cond delay="500"/>
                            </p:stCondLst>
                            <p:childTnLst>
                              <p:par>
                                <p:cTn id="53" presetID="53" presetClass="entr" presetSubtype="16"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animEffect transition="in" filter="fade">
                                      <p:cBhvr>
                                        <p:cTn id="57" dur="500"/>
                                        <p:tgtEl>
                                          <p:spTgt spid="36"/>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2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childTnLst>
                                </p:cTn>
                              </p:par>
                            </p:childTnLst>
                          </p:cTn>
                        </p:par>
                        <p:par>
                          <p:cTn id="66" fill="hold">
                            <p:stCondLst>
                              <p:cond delay="0"/>
                            </p:stCondLst>
                            <p:childTnLst>
                              <p:par>
                                <p:cTn id="67" presetID="42" presetClass="path" presetSubtype="0" accel="50000" decel="50000" fill="hold" grpId="1" nodeType="afterEffect">
                                  <p:stCondLst>
                                    <p:cond delay="0"/>
                                  </p:stCondLst>
                                  <p:childTnLst>
                                    <p:animMotion origin="layout" path="M 0 -7.40741E-7 L 0 0.12523 " pathEditMode="relative" rAng="0" ptsTypes="AA">
                                      <p:cBhvr>
                                        <p:cTn id="68" dur="500" fill="hold"/>
                                        <p:tgtEl>
                                          <p:spTgt spid="40"/>
                                        </p:tgtEl>
                                        <p:attrNameLst>
                                          <p:attrName>ppt_x</p:attrName>
                                          <p:attrName>ppt_y</p:attrName>
                                        </p:attrNameLst>
                                      </p:cBhvr>
                                      <p:rCtr x="0" y="6250"/>
                                    </p:animMotion>
                                  </p:childTnLst>
                                </p:cTn>
                              </p:par>
                            </p:childTnLst>
                          </p:cTn>
                        </p:par>
                        <p:par>
                          <p:cTn id="69" fill="hold">
                            <p:stCondLst>
                              <p:cond delay="500"/>
                            </p:stCondLst>
                            <p:childTnLst>
                              <p:par>
                                <p:cTn id="70" presetID="1" presetClass="emph" presetSubtype="2" fill="hold" grpId="2" nodeType="afterEffect">
                                  <p:stCondLst>
                                    <p:cond delay="0"/>
                                  </p:stCondLst>
                                  <p:childTnLst>
                                    <p:animClr clrSpc="rgb" dir="cw">
                                      <p:cBhvr>
                                        <p:cTn id="71" dur="500" fill="hold"/>
                                        <p:tgtEl>
                                          <p:spTgt spid="40"/>
                                        </p:tgtEl>
                                        <p:attrNameLst>
                                          <p:attrName>fillcolor</p:attrName>
                                        </p:attrNameLst>
                                      </p:cBhvr>
                                      <p:to>
                                        <a:srgbClr val="FF0000"/>
                                      </p:to>
                                    </p:animClr>
                                    <p:set>
                                      <p:cBhvr>
                                        <p:cTn id="72" dur="500" fill="hold"/>
                                        <p:tgtEl>
                                          <p:spTgt spid="40"/>
                                        </p:tgtEl>
                                        <p:attrNameLst>
                                          <p:attrName>fill.type</p:attrName>
                                        </p:attrNameLst>
                                      </p:cBhvr>
                                      <p:to>
                                        <p:strVal val="solid"/>
                                      </p:to>
                                    </p:set>
                                    <p:set>
                                      <p:cBhvr>
                                        <p:cTn id="73" dur="500" fill="hold"/>
                                        <p:tgtEl>
                                          <p:spTgt spid="40"/>
                                        </p:tgtEl>
                                        <p:attrNameLst>
                                          <p:attrName>fill.on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40"/>
                                        </p:tgtEl>
                                        <p:attrNameLst>
                                          <p:attrName>stroke.color</p:attrName>
                                        </p:attrNameLst>
                                      </p:cBhvr>
                                      <p:to>
                                        <a:srgbClr val="FF0000"/>
                                      </p:to>
                                    </p:animClr>
                                    <p:set>
                                      <p:cBhvr>
                                        <p:cTn id="76" dur="500" fill="hold"/>
                                        <p:tgtEl>
                                          <p:spTgt spid="40"/>
                                        </p:tgtEl>
                                        <p:attrNameLst>
                                          <p:attrName>stroke.on</p:attrName>
                                        </p:attrNameLst>
                                      </p:cBhvr>
                                      <p:to>
                                        <p:strVal val="true"/>
                                      </p:to>
                                    </p:set>
                                  </p:childTnLst>
                                </p:cTn>
                              </p:par>
                            </p:childTnLst>
                          </p:cTn>
                        </p:par>
                        <p:par>
                          <p:cTn id="77" fill="hold">
                            <p:stCondLst>
                              <p:cond delay="1000"/>
                            </p:stCondLst>
                            <p:childTnLst>
                              <p:par>
                                <p:cTn id="78" presetID="42" presetClass="path" presetSubtype="0" accel="50000" decel="50000" fill="hold" grpId="3" nodeType="afterEffect">
                                  <p:stCondLst>
                                    <p:cond delay="0"/>
                                  </p:stCondLst>
                                  <p:childTnLst>
                                    <p:animMotion origin="layout" path="M 0 0.12523 L 0 0.25 " pathEditMode="relative" rAng="0" ptsTypes="AA">
                                      <p:cBhvr>
                                        <p:cTn id="79" dur="500" fill="hold"/>
                                        <p:tgtEl>
                                          <p:spTgt spid="40"/>
                                        </p:tgtEl>
                                        <p:attrNameLst>
                                          <p:attrName>ppt_x</p:attrName>
                                          <p:attrName>ppt_y</p:attrName>
                                        </p:attrNameLst>
                                      </p:cBhvr>
                                      <p:rCtr x="0" y="6227"/>
                                    </p:animMotion>
                                  </p:childTnLst>
                                </p:cTn>
                              </p:par>
                            </p:childTnLst>
                          </p:cTn>
                        </p:par>
                        <p:par>
                          <p:cTn id="80" fill="hold">
                            <p:stCondLst>
                              <p:cond delay="1500"/>
                            </p:stCondLst>
                            <p:childTnLst>
                              <p:par>
                                <p:cTn id="81" presetID="1" presetClass="entr" presetSubtype="0"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par>
                          <p:cTn id="83" fill="hold">
                            <p:stCondLst>
                              <p:cond delay="1500"/>
                            </p:stCondLst>
                            <p:childTnLst>
                              <p:par>
                                <p:cTn id="84" presetID="43" presetClass="path" presetSubtype="0" accel="50000" decel="50000" fill="hold" grpId="1" nodeType="afterEffect">
                                  <p:stCondLst>
                                    <p:cond delay="0"/>
                                  </p:stCondLst>
                                  <p:childTnLst>
                                    <p:animMotion origin="layout" path="M -4.16667E-7 -4.81481E-6 L -4.16667E-7 -0.17337 C -4.16667E-7 -0.25092 -0.01927 -0.34699 -0.03463 -0.34699 L -0.06888 -0.34699 " pathEditMode="relative" rAng="16200000" ptsTypes="AAAA">
                                      <p:cBhvr>
                                        <p:cTn id="85" dur="1000" fill="hold"/>
                                        <p:tgtEl>
                                          <p:spTgt spid="45"/>
                                        </p:tgtEl>
                                        <p:attrNameLst>
                                          <p:attrName>ppt_x</p:attrName>
                                          <p:attrName>ppt_y</p:attrName>
                                        </p:attrNameLst>
                                      </p:cBhvr>
                                      <p:rCtr x="-3451" y="-17338"/>
                                    </p:animMotion>
                                  </p:childTnLst>
                                </p:cTn>
                              </p:par>
                            </p:childTnLst>
                          </p:cTn>
                        </p:par>
                        <p:par>
                          <p:cTn id="86" fill="hold">
                            <p:stCondLst>
                              <p:cond delay="2500"/>
                            </p:stCondLst>
                            <p:childTnLst>
                              <p:par>
                                <p:cTn id="87" presetID="1" presetClass="entr" presetSubtype="0" fill="hold" nodeType="after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par>
                          <p:cTn id="93" fill="hold">
                            <p:stCondLst>
                              <p:cond delay="3000"/>
                            </p:stCondLst>
                            <p:childTnLst>
                              <p:par>
                                <p:cTn id="94" presetID="41" presetClass="entr" presetSubtype="0" fill="hold" grpId="0" nodeType="afterEffect">
                                  <p:stCondLst>
                                    <p:cond delay="0"/>
                                  </p:stCondLst>
                                  <p:iterate type="lt">
                                    <p:tmPct val="10000"/>
                                  </p:iterate>
                                  <p:childTnLst>
                                    <p:set>
                                      <p:cBhvr>
                                        <p:cTn id="95" dur="1" fill="hold">
                                          <p:stCondLst>
                                            <p:cond delay="0"/>
                                          </p:stCondLst>
                                        </p:cTn>
                                        <p:tgtEl>
                                          <p:spTgt spid="46"/>
                                        </p:tgtEl>
                                        <p:attrNameLst>
                                          <p:attrName>style.visibility</p:attrName>
                                        </p:attrNameLst>
                                      </p:cBhvr>
                                      <p:to>
                                        <p:strVal val="visible"/>
                                      </p:to>
                                    </p:set>
                                    <p:anim calcmode="lin" valueType="num">
                                      <p:cBhvr>
                                        <p:cTn id="96"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46"/>
                                        </p:tgtEl>
                                        <p:attrNameLst>
                                          <p:attrName>ppt_y</p:attrName>
                                        </p:attrNameLst>
                                      </p:cBhvr>
                                      <p:tavLst>
                                        <p:tav tm="0">
                                          <p:val>
                                            <p:strVal val="#ppt_y"/>
                                          </p:val>
                                        </p:tav>
                                        <p:tav tm="100000">
                                          <p:val>
                                            <p:strVal val="#ppt_y"/>
                                          </p:val>
                                        </p:tav>
                                      </p:tavLst>
                                    </p:anim>
                                    <p:anim calcmode="lin" valueType="num">
                                      <p:cBhvr>
                                        <p:cTn id="98"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46"/>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44"/>
                                        </p:tgtEl>
                                        <p:attrNameLst>
                                          <p:attrName>style.visibility</p:attrName>
                                        </p:attrNameLst>
                                      </p:cBhvr>
                                      <p:to>
                                        <p:strVal val="hidden"/>
                                      </p:to>
                                    </p:set>
                                  </p:childTnLst>
                                </p:cTn>
                              </p:par>
                              <p:par>
                                <p:cTn id="105" presetID="1" presetClass="exit" presetSubtype="0" fill="hold" grpId="1" nodeType="withEffect">
                                  <p:stCondLst>
                                    <p:cond delay="0"/>
                                  </p:stCondLst>
                                  <p:iterate type="lt">
                                    <p:tmAbs val="0"/>
                                  </p:iterate>
                                  <p:childTnLst>
                                    <p:set>
                                      <p:cBhvr>
                                        <p:cTn id="106" dur="1" fill="hold">
                                          <p:stCondLst>
                                            <p:cond delay="0"/>
                                          </p:stCondLst>
                                        </p:cTn>
                                        <p:tgtEl>
                                          <p:spTgt spid="46"/>
                                        </p:tgtEl>
                                        <p:attrNameLst>
                                          <p:attrName>style.visibility</p:attrName>
                                        </p:attrNameLst>
                                      </p:cBhvr>
                                      <p:to>
                                        <p:strVal val="hidden"/>
                                      </p:to>
                                    </p:set>
                                  </p:childTnLst>
                                </p:cTn>
                              </p:par>
                            </p:childTnLst>
                          </p:cTn>
                        </p:par>
                        <p:par>
                          <p:cTn id="107" fill="hold">
                            <p:stCondLst>
                              <p:cond delay="0"/>
                            </p:stCondLst>
                            <p:childTnLst>
                              <p:par>
                                <p:cTn id="108" presetID="22" presetClass="entr" presetSubtype="8" fill="hold" grpId="0"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wipe(left)">
                                      <p:cBhvr>
                                        <p:cTn id="110" dur="500"/>
                                        <p:tgtEl>
                                          <p:spTgt spid="50"/>
                                        </p:tgtEl>
                                      </p:cBhvr>
                                    </p:animEffect>
                                  </p:childTnLst>
                                </p:cTn>
                              </p:par>
                            </p:childTnLst>
                          </p:cTn>
                        </p:par>
                        <p:par>
                          <p:cTn id="111" fill="hold">
                            <p:stCondLst>
                              <p:cond delay="500"/>
                            </p:stCondLst>
                            <p:childTnLst>
                              <p:par>
                                <p:cTn id="112" presetID="41" presetClass="entr" presetSubtype="0" fill="hold" grpId="0" nodeType="afterEffect">
                                  <p:stCondLst>
                                    <p:cond delay="0"/>
                                  </p:stCondLst>
                                  <p:iterate type="lt">
                                    <p:tmPct val="10000"/>
                                  </p:iterate>
                                  <p:childTnLst>
                                    <p:set>
                                      <p:cBhvr>
                                        <p:cTn id="113" dur="1" fill="hold">
                                          <p:stCondLst>
                                            <p:cond delay="0"/>
                                          </p:stCondLst>
                                        </p:cTn>
                                        <p:tgtEl>
                                          <p:spTgt spid="51"/>
                                        </p:tgtEl>
                                        <p:attrNameLst>
                                          <p:attrName>style.visibility</p:attrName>
                                        </p:attrNameLst>
                                      </p:cBhvr>
                                      <p:to>
                                        <p:strVal val="visible"/>
                                      </p:to>
                                    </p:set>
                                    <p:anim calcmode="lin" valueType="num">
                                      <p:cBhvr>
                                        <p:cTn id="114"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115" dur="500" fill="hold"/>
                                        <p:tgtEl>
                                          <p:spTgt spid="51"/>
                                        </p:tgtEl>
                                        <p:attrNameLst>
                                          <p:attrName>ppt_y</p:attrName>
                                        </p:attrNameLst>
                                      </p:cBhvr>
                                      <p:tavLst>
                                        <p:tav tm="0">
                                          <p:val>
                                            <p:strVal val="#ppt_y"/>
                                          </p:val>
                                        </p:tav>
                                        <p:tav tm="100000">
                                          <p:val>
                                            <p:strVal val="#ppt_y"/>
                                          </p:val>
                                        </p:tav>
                                      </p:tavLst>
                                    </p:anim>
                                    <p:anim calcmode="lin" valueType="num">
                                      <p:cBhvr>
                                        <p:cTn id="116"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17"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18" dur="500" tmFilter="0,0; .5, 1; 1, 1"/>
                                        <p:tgtEl>
                                          <p:spTgt spid="51"/>
                                        </p:tgtEl>
                                      </p:cBhvr>
                                    </p:animEffect>
                                  </p:childTnLst>
                                </p:cTn>
                              </p:par>
                            </p:childTnLst>
                          </p:cTn>
                        </p:par>
                        <p:par>
                          <p:cTn id="119" fill="hold">
                            <p:stCondLst>
                              <p:cond delay="1200"/>
                            </p:stCondLst>
                            <p:childTnLst>
                              <p:par>
                                <p:cTn id="120" presetID="1" presetClass="entr" presetSubtype="0" fill="hold" nodeType="afterEffect">
                                  <p:stCondLst>
                                    <p:cond delay="0"/>
                                  </p:stCondLst>
                                  <p:childTnLst>
                                    <p:set>
                                      <p:cBhvr>
                                        <p:cTn id="121" dur="1" fill="hold">
                                          <p:stCondLst>
                                            <p:cond delay="0"/>
                                          </p:stCondLst>
                                        </p:cTn>
                                        <p:tgtEl>
                                          <p:spTgt spid="49"/>
                                        </p:tgtEl>
                                        <p:attrNameLst>
                                          <p:attrName>style.visibility</p:attrName>
                                        </p:attrNameLst>
                                      </p:cBhvr>
                                      <p:to>
                                        <p:strVal val="visible"/>
                                      </p:to>
                                    </p:set>
                                  </p:childTnLst>
                                </p:cTn>
                              </p:par>
                            </p:childTnLst>
                          </p:cTn>
                        </p:par>
                        <p:par>
                          <p:cTn id="122" fill="hold">
                            <p:stCondLst>
                              <p:cond delay="1200"/>
                            </p:stCondLst>
                            <p:childTnLst>
                              <p:par>
                                <p:cTn id="123" presetID="7" presetClass="emph" presetSubtype="2" fill="hold" nodeType="afterEffect">
                                  <p:stCondLst>
                                    <p:cond delay="0"/>
                                  </p:stCondLst>
                                  <p:childTnLst>
                                    <p:animClr clrSpc="rgb" dir="cw">
                                      <p:cBhvr>
                                        <p:cTn id="124" dur="1000" fill="hold"/>
                                        <p:tgtEl>
                                          <p:spTgt spid="49"/>
                                        </p:tgtEl>
                                        <p:attrNameLst>
                                          <p:attrName>stroke.color</p:attrName>
                                        </p:attrNameLst>
                                      </p:cBhvr>
                                      <p:to>
                                        <a:srgbClr val="FF0000"/>
                                      </p:to>
                                    </p:animClr>
                                    <p:set>
                                      <p:cBhvr>
                                        <p:cTn id="125" dur="1000" fill="hold"/>
                                        <p:tgtEl>
                                          <p:spTgt spid="49"/>
                                        </p:tgtEl>
                                        <p:attrNameLst>
                                          <p:attrName>stroke.on</p:attrName>
                                        </p:attrNameLst>
                                      </p:cBhvr>
                                      <p:to>
                                        <p:strVal val="true"/>
                                      </p:to>
                                    </p:set>
                                  </p:childTnLst>
                                </p:cTn>
                              </p:par>
                            </p:childTnLst>
                          </p:cTn>
                        </p:par>
                        <p:par>
                          <p:cTn id="126" fill="hold">
                            <p:stCondLst>
                              <p:cond delay="2200"/>
                            </p:stCondLst>
                            <p:childTnLst>
                              <p:par>
                                <p:cTn id="127" presetID="7" presetClass="emph" presetSubtype="2" fill="hold" nodeType="afterEffect">
                                  <p:stCondLst>
                                    <p:cond delay="0"/>
                                  </p:stCondLst>
                                  <p:childTnLst>
                                    <p:animClr clrSpc="rgb" dir="cw">
                                      <p:cBhvr>
                                        <p:cTn id="128" dur="1000" fill="hold"/>
                                        <p:tgtEl>
                                          <p:spTgt spid="49"/>
                                        </p:tgtEl>
                                        <p:attrNameLst>
                                          <p:attrName>stroke.color</p:attrName>
                                        </p:attrNameLst>
                                      </p:cBhvr>
                                      <p:to>
                                        <a:srgbClr val="808080"/>
                                      </p:to>
                                    </p:animClr>
                                    <p:set>
                                      <p:cBhvr>
                                        <p:cTn id="129" dur="1000" fill="hold"/>
                                        <p:tgtEl>
                                          <p:spTgt spid="49"/>
                                        </p:tgtEl>
                                        <p:attrNameLst>
                                          <p:attrName>stroke.on</p:attrName>
                                        </p:attrNameLst>
                                      </p:cBhvr>
                                      <p:to>
                                        <p:strVal val="tru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2" nodeType="clickEffect">
                                  <p:stCondLst>
                                    <p:cond delay="0"/>
                                  </p:stCondLst>
                                  <p:childTnLst>
                                    <p:set>
                                      <p:cBhvr>
                                        <p:cTn id="133" dur="1" fill="hold">
                                          <p:stCondLst>
                                            <p:cond delay="0"/>
                                          </p:stCondLst>
                                        </p:cTn>
                                        <p:tgtEl>
                                          <p:spTgt spid="23"/>
                                        </p:tgtEl>
                                        <p:attrNameLst>
                                          <p:attrName>style.visibility</p:attrName>
                                        </p:attrNameLst>
                                      </p:cBhvr>
                                      <p:to>
                                        <p:strVal val="visible"/>
                                      </p:to>
                                    </p:set>
                                  </p:childTnLst>
                                </p:cTn>
                              </p:par>
                              <p:par>
                                <p:cTn id="134" presetID="1" presetClass="entr" presetSubtype="0" fill="hold" grpId="2" nodeType="withEffect">
                                  <p:stCondLst>
                                    <p:cond delay="0"/>
                                  </p:stCondLst>
                                  <p:childTnLst>
                                    <p:set>
                                      <p:cBhvr>
                                        <p:cTn id="135" dur="1" fill="hold">
                                          <p:stCondLst>
                                            <p:cond delay="0"/>
                                          </p:stCondLst>
                                        </p:cTn>
                                        <p:tgtEl>
                                          <p:spTgt spid="24"/>
                                        </p:tgtEl>
                                        <p:attrNameLst>
                                          <p:attrName>style.visibility</p:attrName>
                                        </p:attrNameLst>
                                      </p:cBhvr>
                                      <p:to>
                                        <p:strVal val="visible"/>
                                      </p:to>
                                    </p:set>
                                  </p:childTnLst>
                                </p:cTn>
                              </p:par>
                              <p:par>
                                <p:cTn id="136" presetID="1" presetClass="exit" presetSubtype="0" fill="hold" grpId="1" nodeType="withEffect">
                                  <p:stCondLst>
                                    <p:cond delay="0"/>
                                  </p:stCondLst>
                                  <p:childTnLst>
                                    <p:set>
                                      <p:cBhvr>
                                        <p:cTn id="137" dur="1" fill="hold">
                                          <p:stCondLst>
                                            <p:cond delay="0"/>
                                          </p:stCondLst>
                                        </p:cTn>
                                        <p:tgtEl>
                                          <p:spTgt spid="50"/>
                                        </p:tgtEl>
                                        <p:attrNameLst>
                                          <p:attrName>style.visibility</p:attrName>
                                        </p:attrNameLst>
                                      </p:cBhvr>
                                      <p:to>
                                        <p:strVal val="hidden"/>
                                      </p:to>
                                    </p:set>
                                  </p:childTnLst>
                                </p:cTn>
                              </p:par>
                              <p:par>
                                <p:cTn id="138" presetID="1" presetClass="exit" presetSubtype="0" fill="hold" grpId="1" nodeType="withEffect">
                                  <p:stCondLst>
                                    <p:cond delay="0"/>
                                  </p:stCondLst>
                                  <p:iterate type="lt">
                                    <p:tmAbs val="0"/>
                                  </p:iterate>
                                  <p:childTnLst>
                                    <p:set>
                                      <p:cBhvr>
                                        <p:cTn id="139" dur="1" fill="hold">
                                          <p:stCondLst>
                                            <p:cond delay="0"/>
                                          </p:stCondLst>
                                        </p:cTn>
                                        <p:tgtEl>
                                          <p:spTgt spid="51"/>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21"/>
                                        </p:tgtEl>
                                        <p:attrNameLst>
                                          <p:attrName>style.visibility</p:attrName>
                                        </p:attrNameLst>
                                      </p:cBhvr>
                                      <p:to>
                                        <p:strVal val="hidden"/>
                                      </p:to>
                                    </p:set>
                                  </p:childTnLst>
                                </p:cTn>
                              </p:par>
                              <p:par>
                                <p:cTn id="142" presetID="1" presetClass="exit" presetSubtype="0" fill="hold" grpId="3" nodeType="withEffect">
                                  <p:stCondLst>
                                    <p:cond delay="0"/>
                                  </p:stCondLst>
                                  <p:childTnLst>
                                    <p:set>
                                      <p:cBhvr>
                                        <p:cTn id="143" dur="1" fill="hold">
                                          <p:stCondLst>
                                            <p:cond delay="0"/>
                                          </p:stCondLst>
                                        </p:cTn>
                                        <p:tgtEl>
                                          <p:spTgt spid="22"/>
                                        </p:tgtEl>
                                        <p:attrNameLst>
                                          <p:attrName>style.visibility</p:attrName>
                                        </p:attrNameLst>
                                      </p:cBhvr>
                                      <p:to>
                                        <p:strVal val="hidden"/>
                                      </p:to>
                                    </p:set>
                                  </p:childTnLst>
                                </p:cTn>
                              </p:par>
                              <p:par>
                                <p:cTn id="144" presetID="1" presetClass="exit" presetSubtype="0" fill="hold" grpId="2" nodeType="withEffect">
                                  <p:stCondLst>
                                    <p:cond delay="0"/>
                                  </p:stCondLst>
                                  <p:childTnLst>
                                    <p:set>
                                      <p:cBhvr>
                                        <p:cTn id="145" dur="1" fill="hold">
                                          <p:stCondLst>
                                            <p:cond delay="0"/>
                                          </p:stCondLst>
                                        </p:cTn>
                                        <p:tgtEl>
                                          <p:spTgt spid="45"/>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17"/>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12"/>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childTnLst>
                                </p:cTn>
                              </p:par>
                            </p:childTnLst>
                          </p:cTn>
                        </p:par>
                        <p:par>
                          <p:cTn id="154" fill="hold">
                            <p:stCondLst>
                              <p:cond delay="0"/>
                            </p:stCondLst>
                            <p:childTnLst>
                              <p:par>
                                <p:cTn id="155" presetID="1" presetClass="entr" presetSubtype="0" fill="hold" grpId="0" nodeType="afterEffect">
                                  <p:stCondLst>
                                    <p:cond delay="0"/>
                                  </p:stCondLst>
                                  <p:childTnLst>
                                    <p:set>
                                      <p:cBhvr>
                                        <p:cTn id="156" dur="1" fill="hold">
                                          <p:stCondLst>
                                            <p:cond delay="0"/>
                                          </p:stCondLst>
                                        </p:cTn>
                                        <p:tgtEl>
                                          <p:spTgt spid="5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childTnLst>
                                </p:cTn>
                              </p:par>
                            </p:childTnLst>
                          </p:cTn>
                        </p:par>
                        <p:par>
                          <p:cTn id="159" fill="hold">
                            <p:stCondLst>
                              <p:cond delay="0"/>
                            </p:stCondLst>
                            <p:childTnLst>
                              <p:par>
                                <p:cTn id="160" presetID="41" presetClass="entr" presetSubtype="0" fill="hold" grpId="0" nodeType="afterEffect">
                                  <p:stCondLst>
                                    <p:cond delay="0"/>
                                  </p:stCondLst>
                                  <p:iterate type="lt">
                                    <p:tmPct val="10000"/>
                                  </p:iterate>
                                  <p:childTnLst>
                                    <p:set>
                                      <p:cBhvr>
                                        <p:cTn id="161" dur="1" fill="hold">
                                          <p:stCondLst>
                                            <p:cond delay="0"/>
                                          </p:stCondLst>
                                        </p:cTn>
                                        <p:tgtEl>
                                          <p:spTgt spid="55"/>
                                        </p:tgtEl>
                                        <p:attrNameLst>
                                          <p:attrName>style.visibility</p:attrName>
                                        </p:attrNameLst>
                                      </p:cBhvr>
                                      <p:to>
                                        <p:strVal val="visible"/>
                                      </p:to>
                                    </p:set>
                                    <p:anim calcmode="lin" valueType="num">
                                      <p:cBhvr>
                                        <p:cTn id="162" dur="5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163" dur="500" fill="hold"/>
                                        <p:tgtEl>
                                          <p:spTgt spid="55"/>
                                        </p:tgtEl>
                                        <p:attrNameLst>
                                          <p:attrName>ppt_y</p:attrName>
                                        </p:attrNameLst>
                                      </p:cBhvr>
                                      <p:tavLst>
                                        <p:tav tm="0">
                                          <p:val>
                                            <p:strVal val="#ppt_y"/>
                                          </p:val>
                                        </p:tav>
                                        <p:tav tm="100000">
                                          <p:val>
                                            <p:strVal val="#ppt_y"/>
                                          </p:val>
                                        </p:tav>
                                      </p:tavLst>
                                    </p:anim>
                                    <p:anim calcmode="lin" valueType="num">
                                      <p:cBhvr>
                                        <p:cTn id="164" dur="5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65" dur="5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66" dur="500" tmFilter="0,0; .5, 1; 1, 1"/>
                                        <p:tgtEl>
                                          <p:spTgt spid="55"/>
                                        </p:tgtEl>
                                      </p:cBhvr>
                                    </p:animEffect>
                                  </p:childTnLst>
                                </p:cTn>
                              </p:par>
                            </p:childTnLst>
                          </p:cTn>
                        </p:par>
                        <p:par>
                          <p:cTn id="167" fill="hold">
                            <p:stCondLst>
                              <p:cond delay="700"/>
                            </p:stCondLst>
                            <p:childTnLst>
                              <p:par>
                                <p:cTn id="168" presetID="1" presetClass="entr" presetSubtype="0" fill="hold" nodeType="afterEffect">
                                  <p:stCondLst>
                                    <p:cond delay="0"/>
                                  </p:stCondLst>
                                  <p:childTnLst>
                                    <p:set>
                                      <p:cBhvr>
                                        <p:cTn id="169" dur="1" fill="hold">
                                          <p:stCondLst>
                                            <p:cond delay="0"/>
                                          </p:stCondLst>
                                        </p:cTn>
                                        <p:tgtEl>
                                          <p:spTgt spid="42"/>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50" presetClass="path" presetSubtype="0" accel="50000" decel="50000" fill="hold" grpId="1" nodeType="clickEffect">
                                  <p:stCondLst>
                                    <p:cond delay="0"/>
                                  </p:stCondLst>
                                  <p:childTnLst>
                                    <p:animMotion origin="layout" path="M -0.00013 0.00741 L 0.03398 0.00741 C 0.04935 0.00741 0.06823 0.10046 0.06823 0.17639 L 0.06823 0.34537 " pathEditMode="relative" rAng="0" ptsTypes="AAAA">
                                      <p:cBhvr>
                                        <p:cTn id="173" dur="1000" fill="hold"/>
                                        <p:tgtEl>
                                          <p:spTgt spid="53"/>
                                        </p:tgtEl>
                                        <p:attrNameLst>
                                          <p:attrName>ppt_x</p:attrName>
                                          <p:attrName>ppt_y</p:attrName>
                                        </p:attrNameLst>
                                      </p:cBhvr>
                                      <p:rCtr x="3411" y="16898"/>
                                    </p:animMotion>
                                  </p:childTnLst>
                                </p:cTn>
                              </p:par>
                            </p:childTnLst>
                          </p:cTn>
                        </p:par>
                        <p:par>
                          <p:cTn id="174" fill="hold">
                            <p:stCondLst>
                              <p:cond delay="1000"/>
                            </p:stCondLst>
                            <p:childTnLst>
                              <p:par>
                                <p:cTn id="175" presetID="42" presetClass="path" presetSubtype="0" accel="50000" decel="50000" fill="hold" grpId="4" nodeType="afterEffect">
                                  <p:stCondLst>
                                    <p:cond delay="0"/>
                                  </p:stCondLst>
                                  <p:childTnLst>
                                    <p:animMotion origin="layout" path="M 0 0.25 L 0 0.40208 " pathEditMode="relative" rAng="0" ptsTypes="AA">
                                      <p:cBhvr>
                                        <p:cTn id="176" dur="2000" fill="hold"/>
                                        <p:tgtEl>
                                          <p:spTgt spid="40"/>
                                        </p:tgtEl>
                                        <p:attrNameLst>
                                          <p:attrName>ppt_x</p:attrName>
                                          <p:attrName>ppt_y</p:attrName>
                                        </p:attrNameLst>
                                      </p:cBhvr>
                                      <p:rCtr x="0" y="7662"/>
                                    </p:animMotion>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5" nodeType="clickEffect">
                                  <p:stCondLst>
                                    <p:cond delay="0"/>
                                  </p:stCondLst>
                                  <p:childTnLst>
                                    <p:set>
                                      <p:cBhvr>
                                        <p:cTn id="180" dur="1" fill="hold">
                                          <p:stCondLst>
                                            <p:cond delay="0"/>
                                          </p:stCondLst>
                                        </p:cTn>
                                        <p:tgtEl>
                                          <p:spTgt spid="40"/>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42"/>
                                        </p:tgtEl>
                                        <p:attrNameLst>
                                          <p:attrName>style.visibility</p:attrName>
                                        </p:attrNameLst>
                                      </p:cBhvr>
                                      <p:to>
                                        <p:strVal val="hidden"/>
                                      </p:to>
                                    </p:set>
                                  </p:childTnLst>
                                </p:cTn>
                              </p:par>
                              <p:par>
                                <p:cTn id="183" presetID="1" presetClass="entr" presetSubtype="0" fill="hold" nodeType="withEffect">
                                  <p:stCondLst>
                                    <p:cond delay="0"/>
                                  </p:stCondLst>
                                  <p:childTnLst>
                                    <p:set>
                                      <p:cBhvr>
                                        <p:cTn id="184" dur="1" fill="hold">
                                          <p:stCondLst>
                                            <p:cond delay="0"/>
                                          </p:stCondLst>
                                        </p:cTn>
                                        <p:tgtEl>
                                          <p:spTgt spid="56"/>
                                        </p:tgtEl>
                                        <p:attrNameLst>
                                          <p:attrName>style.visibility</p:attrName>
                                        </p:attrNameLst>
                                      </p:cBhvr>
                                      <p:to>
                                        <p:strVal val="visible"/>
                                      </p:to>
                                    </p:set>
                                  </p:childTnLst>
                                </p:cTn>
                              </p:par>
                            </p:childTnLst>
                          </p:cTn>
                        </p:par>
                        <p:par>
                          <p:cTn id="185" fill="hold">
                            <p:stCondLst>
                              <p:cond delay="0"/>
                            </p:stCondLst>
                            <p:childTnLst>
                              <p:par>
                                <p:cTn id="186" presetID="35" presetClass="path" presetSubtype="0" accel="50000" decel="50000" fill="hold" nodeType="afterEffect">
                                  <p:stCondLst>
                                    <p:cond delay="0"/>
                                  </p:stCondLst>
                                  <p:childTnLst>
                                    <p:animMotion origin="layout" path="M 0 0 L -0.25 0 E" pathEditMode="relative" ptsTypes="">
                                      <p:cBhvr>
                                        <p:cTn id="187" dur="2000" fill="hold"/>
                                        <p:tgtEl>
                                          <p:spTgt spid="5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2" grpId="0" animBg="1"/>
      <p:bldP spid="2" grpId="1" animBg="1"/>
      <p:bldP spid="3" grpId="0"/>
      <p:bldP spid="3" grpId="1"/>
      <p:bldP spid="21" grpId="0" animBg="1"/>
      <p:bldP spid="21" grpId="1" animBg="1"/>
      <p:bldP spid="21" grpId="2" animBg="1"/>
      <p:bldP spid="21" grpId="3" animBg="1"/>
      <p:bldP spid="22" grpId="0"/>
      <p:bldP spid="22" grpId="1"/>
      <p:bldP spid="22" grpId="2"/>
      <p:bldP spid="22" grpId="3"/>
      <p:bldP spid="23" grpId="0" animBg="1"/>
      <p:bldP spid="23" grpId="1" animBg="1"/>
      <p:bldP spid="23" grpId="2" animBg="1"/>
      <p:bldP spid="24" grpId="0"/>
      <p:bldP spid="24" grpId="1"/>
      <p:bldP spid="24" grpId="2"/>
      <p:bldP spid="27" grpId="0" animBg="1"/>
      <p:bldP spid="27" grpId="1" animBg="1"/>
      <p:bldP spid="28" grpId="0"/>
      <p:bldP spid="28" grpId="1"/>
      <p:bldP spid="4" grpId="0" animBg="1"/>
      <p:bldP spid="44" grpId="0" animBg="1"/>
      <p:bldP spid="44" grpId="1" animBg="1"/>
      <p:bldP spid="45" grpId="0"/>
      <p:bldP spid="45" grpId="1"/>
      <p:bldP spid="45" grpId="2"/>
      <p:bldP spid="46" grpId="0"/>
      <p:bldP spid="46" grpId="1"/>
      <p:bldP spid="50" grpId="0" animBg="1"/>
      <p:bldP spid="50" grpId="1" animBg="1"/>
      <p:bldP spid="51" grpId="0"/>
      <p:bldP spid="51" grpId="1"/>
      <p:bldP spid="52" grpId="0" animBg="1"/>
      <p:bldP spid="53" grpId="0"/>
      <p:bldP spid="53" grpId="1"/>
      <p:bldP spid="54" grpId="0" animBg="1"/>
      <p:bldP spid="55" grpId="0"/>
      <p:bldP spid="40" grpId="0" animBg="1"/>
      <p:bldP spid="40" grpId="1" animBg="1"/>
      <p:bldP spid="40" grpId="2" animBg="1"/>
      <p:bldP spid="40" grpId="3" animBg="1"/>
      <p:bldP spid="40" grpId="4" animBg="1"/>
      <p:bldP spid="40" grpId="5"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23</a:t>
            </a:fld>
            <a:endParaRPr lang="en-US"/>
          </a:p>
        </p:txBody>
      </p:sp>
      <p:sp>
        <p:nvSpPr>
          <p:cNvPr id="8" name="Rectangle 7"/>
          <p:cNvSpPr/>
          <p:nvPr/>
        </p:nvSpPr>
        <p:spPr>
          <a:xfrm>
            <a:off x="0" y="0"/>
            <a:ext cx="12191999"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b="1" smtClean="0">
              <a:solidFill>
                <a:schemeClr val="bg1"/>
              </a:solidFill>
              <a:latin typeface="Cambria" panose="02040503050406030204" pitchFamily="18" charset="0"/>
            </a:endParaRPr>
          </a:p>
        </p:txBody>
      </p:sp>
      <p:sp>
        <p:nvSpPr>
          <p:cNvPr id="10" name="Rectangle 9"/>
          <p:cNvSpPr/>
          <p:nvPr/>
        </p:nvSpPr>
        <p:spPr>
          <a:xfrm>
            <a:off x="9491662" y="914408"/>
            <a:ext cx="2700338" cy="74295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Software</a:t>
            </a:r>
          </a:p>
        </p:txBody>
      </p:sp>
      <p:sp>
        <p:nvSpPr>
          <p:cNvPr id="7" name="Slide Number Placeholder 4"/>
          <p:cNvSpPr txBox="1">
            <a:spLocks/>
          </p:cNvSpPr>
          <p:nvPr/>
        </p:nvSpPr>
        <p:spPr>
          <a:xfrm>
            <a:off x="8603976" y="63894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4E57A3-B9FC-4051-9ECF-95B1A448CCF1}" type="slidenum">
              <a:rPr lang="en-US" smtClean="0"/>
              <a:pPr/>
              <a:t>23</a:t>
            </a:fld>
            <a:endParaRPr lang="en-US"/>
          </a:p>
        </p:txBody>
      </p:sp>
      <p:pic>
        <p:nvPicPr>
          <p:cNvPr id="9" name="Picture 8"/>
          <p:cNvPicPr/>
          <p:nvPr/>
        </p:nvPicPr>
        <p:blipFill>
          <a:blip r:embed="rId3"/>
          <a:srcRect/>
          <a:stretch>
            <a:fillRect/>
          </a:stretch>
        </p:blipFill>
        <p:spPr bwMode="auto">
          <a:xfrm>
            <a:off x="679388" y="300766"/>
            <a:ext cx="7175625" cy="6055584"/>
          </a:xfrm>
          <a:prstGeom prst="rect">
            <a:avLst/>
          </a:prstGeom>
          <a:noFill/>
          <a:ln w="9525">
            <a:noFill/>
            <a:miter lim="800000"/>
            <a:headEnd/>
            <a:tailEnd/>
          </a:ln>
        </p:spPr>
      </p:pic>
      <p:grpSp>
        <p:nvGrpSpPr>
          <p:cNvPr id="2" name="Group 1"/>
          <p:cNvGrpSpPr/>
          <p:nvPr/>
        </p:nvGrpSpPr>
        <p:grpSpPr>
          <a:xfrm>
            <a:off x="1633491" y="2195759"/>
            <a:ext cx="10367902" cy="4589137"/>
            <a:chOff x="1633491" y="2195759"/>
            <a:chExt cx="10367902" cy="4589137"/>
          </a:xfrm>
        </p:grpSpPr>
        <p:sp>
          <p:nvSpPr>
            <p:cNvPr id="12" name="Oval 11"/>
            <p:cNvSpPr/>
            <p:nvPr/>
          </p:nvSpPr>
          <p:spPr>
            <a:xfrm>
              <a:off x="1633491" y="2195759"/>
              <a:ext cx="377371" cy="37737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cxnSp>
          <p:nvCxnSpPr>
            <p:cNvPr id="13" name="Straight Connector 12"/>
            <p:cNvCxnSpPr>
              <a:stCxn id="12" idx="5"/>
            </p:cNvCxnSpPr>
            <p:nvPr/>
          </p:nvCxnSpPr>
          <p:spPr>
            <a:xfrm>
              <a:off x="1955597" y="2517865"/>
              <a:ext cx="3684600" cy="237531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5640197" y="2788990"/>
              <a:ext cx="6361196" cy="3995906"/>
            </a:xfrm>
            <a:prstGeom prst="rect">
              <a:avLst/>
            </a:prstGeom>
            <a:ln w="38100">
              <a:solidFill>
                <a:schemeClr val="bg1"/>
              </a:solidFill>
            </a:ln>
          </p:spPr>
        </p:pic>
      </p:grpSp>
      <p:cxnSp>
        <p:nvCxnSpPr>
          <p:cNvPr id="15" name="Straight Connector 14"/>
          <p:cNvCxnSpPr/>
          <p:nvPr/>
        </p:nvCxnSpPr>
        <p:spPr>
          <a:xfrm>
            <a:off x="1728544" y="794629"/>
            <a:ext cx="58340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79388" y="1035969"/>
            <a:ext cx="7175625" cy="86107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17" name="TextBox 16"/>
          <p:cNvSpPr txBox="1"/>
          <p:nvPr/>
        </p:nvSpPr>
        <p:spPr>
          <a:xfrm>
            <a:off x="3525305" y="666637"/>
            <a:ext cx="1483787" cy="369332"/>
          </a:xfrm>
          <a:prstGeom prst="rect">
            <a:avLst/>
          </a:prstGeom>
          <a:noFill/>
        </p:spPr>
        <p:txBody>
          <a:bodyPr wrap="square" rtlCol="0">
            <a:spAutoFit/>
          </a:bodyPr>
          <a:lstStyle/>
          <a:p>
            <a:r>
              <a:rPr lang="vi-VN" b="1" dirty="0" smtClean="0">
                <a:solidFill>
                  <a:schemeClr val="bg1"/>
                </a:solidFill>
              </a:rPr>
              <a:t>Information</a:t>
            </a:r>
            <a:endParaRPr lang="vi-VN" b="1" dirty="0">
              <a:solidFill>
                <a:schemeClr val="bg1"/>
              </a:solidFill>
            </a:endParaRPr>
          </a:p>
        </p:txBody>
      </p:sp>
      <p:sp>
        <p:nvSpPr>
          <p:cNvPr id="6" name="Rectangle 5"/>
          <p:cNvSpPr/>
          <p:nvPr/>
        </p:nvSpPr>
        <p:spPr>
          <a:xfrm>
            <a:off x="3797897" y="1630062"/>
            <a:ext cx="1047058" cy="23968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20" name="Rectangle 19"/>
          <p:cNvSpPr/>
          <p:nvPr/>
        </p:nvSpPr>
        <p:spPr>
          <a:xfrm>
            <a:off x="5524342" y="1606171"/>
            <a:ext cx="2118403" cy="24369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
        <p:nvSpPr>
          <p:cNvPr id="18" name="Rectangle 17"/>
          <p:cNvSpPr/>
          <p:nvPr/>
        </p:nvSpPr>
        <p:spPr>
          <a:xfrm>
            <a:off x="681660" y="2034533"/>
            <a:ext cx="7175625" cy="409331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600" b="1" smtClean="0">
              <a:solidFill>
                <a:schemeClr val="bg1"/>
              </a:solidFill>
              <a:latin typeface="Cambria" panose="02040503050406030204" pitchFamily="18" charset="0"/>
            </a:endParaRPr>
          </a:p>
        </p:txBody>
      </p:sp>
    </p:spTree>
    <p:extLst>
      <p:ext uri="{BB962C8B-B14F-4D97-AF65-F5344CB8AC3E}">
        <p14:creationId xmlns:p14="http://schemas.microsoft.com/office/powerpoint/2010/main" val="50732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6" grpId="0" animBg="1"/>
      <p:bldP spid="6" grpId="1" animBg="1"/>
      <p:bldP spid="20" grpId="0" animBg="1"/>
      <p:bldP spid="18" grpId="0" animBg="1"/>
      <p:bldP spid="1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24</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5646821"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3.Limit and Future Plan</a:t>
            </a:r>
            <a:endParaRPr lang="en-US" sz="3600" b="1">
              <a:solidFill>
                <a:srgbClr val="00BFFF"/>
              </a:solidFill>
              <a:latin typeface="Cambria" panose="02040503050406030204" pitchFamily="18" charset="0"/>
            </a:endParaRPr>
          </a:p>
        </p:txBody>
      </p:sp>
      <p:sp>
        <p:nvSpPr>
          <p:cNvPr id="17" name="Rectangle 5"/>
          <p:cNvSpPr>
            <a:spLocks noChangeArrowheads="1"/>
          </p:cNvSpPr>
          <p:nvPr/>
        </p:nvSpPr>
        <p:spPr bwMode="auto">
          <a:xfrm>
            <a:off x="4000500" y="1811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
          <p:cNvSpPr>
            <a:spLocks noChangeArrowheads="1"/>
          </p:cNvSpPr>
          <p:nvPr/>
        </p:nvSpPr>
        <p:spPr bwMode="auto">
          <a:xfrm>
            <a:off x="727600" y="843155"/>
            <a:ext cx="31680862" cy="57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21" name="Chart 20"/>
          <p:cNvGraphicFramePr/>
          <p:nvPr>
            <p:extLst/>
          </p:nvPr>
        </p:nvGraphicFramePr>
        <p:xfrm>
          <a:off x="482600" y="983408"/>
          <a:ext cx="812800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p:nvPr>
            <p:extLst/>
          </p:nvPr>
        </p:nvGraphicFramePr>
        <p:xfrm>
          <a:off x="8478520" y="1935414"/>
          <a:ext cx="3713480" cy="3514654"/>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a:xfrm>
            <a:off x="1484026" y="5126636"/>
            <a:ext cx="6994494" cy="47968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1139252" y="4357944"/>
            <a:ext cx="7339268" cy="57382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Rectangle 11"/>
          <p:cNvSpPr/>
          <p:nvPr/>
        </p:nvSpPr>
        <p:spPr>
          <a:xfrm>
            <a:off x="482600" y="3646534"/>
            <a:ext cx="7995920" cy="57382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2"/>
          <p:cNvSpPr/>
          <p:nvPr/>
        </p:nvSpPr>
        <p:spPr>
          <a:xfrm>
            <a:off x="482600" y="3025126"/>
            <a:ext cx="7995920" cy="4809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Rectangle 13"/>
          <p:cNvSpPr/>
          <p:nvPr/>
        </p:nvSpPr>
        <p:spPr>
          <a:xfrm>
            <a:off x="1469025" y="2349291"/>
            <a:ext cx="7024495" cy="4809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1004341" y="1657033"/>
            <a:ext cx="7474179" cy="48096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5"/>
          <a:stretch>
            <a:fillRect/>
          </a:stretch>
        </p:blipFill>
        <p:spPr>
          <a:xfrm>
            <a:off x="3347203" y="2677666"/>
            <a:ext cx="5497593" cy="1518672"/>
          </a:xfrm>
          <a:prstGeom prst="rect">
            <a:avLst/>
          </a:prstGeom>
          <a:solidFill>
            <a:schemeClr val="bg1"/>
          </a:solidFill>
          <a:ln>
            <a:solidFill>
              <a:srgbClr val="C00000"/>
            </a:solidFill>
          </a:ln>
        </p:spPr>
      </p:pic>
      <p:sp>
        <p:nvSpPr>
          <p:cNvPr id="3" name="Rectangle 2"/>
          <p:cNvSpPr/>
          <p:nvPr/>
        </p:nvSpPr>
        <p:spPr>
          <a:xfrm>
            <a:off x="1004341" y="4310256"/>
            <a:ext cx="7489179" cy="12960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481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2" grpId="0" animBg="1"/>
      <p:bldP spid="2"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25</a:t>
            </a:fld>
            <a:endParaRPr lang="en-US"/>
          </a:p>
        </p:txBody>
      </p:sp>
      <p:sp>
        <p:nvSpPr>
          <p:cNvPr id="9" name="Rectangle 8"/>
          <p:cNvSpPr/>
          <p:nvPr/>
        </p:nvSpPr>
        <p:spPr>
          <a:xfrm>
            <a:off x="3759993" y="2735263"/>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smtClean="0">
                <a:solidFill>
                  <a:srgbClr val="00BFFF"/>
                </a:solidFill>
                <a:latin typeface="Cambria" panose="02040503050406030204" pitchFamily="18" charset="0"/>
              </a:rPr>
              <a:t>DEMO</a:t>
            </a:r>
            <a:endParaRPr lang="en-US" sz="8800" b="1">
              <a:solidFill>
                <a:srgbClr val="00BFFF"/>
              </a:solidFill>
              <a:latin typeface="Cambria" panose="02040503050406030204" pitchFamily="18" charset="0"/>
            </a:endParaRPr>
          </a:p>
        </p:txBody>
      </p:sp>
    </p:spTree>
    <p:extLst>
      <p:ext uri="{BB962C8B-B14F-4D97-AF65-F5344CB8AC3E}">
        <p14:creationId xmlns:p14="http://schemas.microsoft.com/office/powerpoint/2010/main" val="18074708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26</a:t>
            </a:fld>
            <a:endParaRPr lang="en-US"/>
          </a:p>
        </p:txBody>
      </p:sp>
      <p:sp>
        <p:nvSpPr>
          <p:cNvPr id="6" name="Rectangle 5"/>
          <p:cNvSpPr/>
          <p:nvPr/>
        </p:nvSpPr>
        <p:spPr>
          <a:xfrm>
            <a:off x="2181726" y="2807368"/>
            <a:ext cx="810126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mtClean="0">
                <a:solidFill>
                  <a:srgbClr val="00BFFF"/>
                </a:solidFill>
                <a:latin typeface="Cambria" panose="02040503050406030204" pitchFamily="18" charset="0"/>
              </a:rPr>
              <a:t>Thanks You.</a:t>
            </a:r>
            <a:endParaRPr lang="en-US" sz="6000" b="1">
              <a:solidFill>
                <a:srgbClr val="00BFFF"/>
              </a:solidFill>
              <a:latin typeface="Cambria" panose="02040503050406030204" pitchFamily="18" charset="0"/>
            </a:endParaRPr>
          </a:p>
        </p:txBody>
      </p:sp>
    </p:spTree>
    <p:extLst>
      <p:ext uri="{BB962C8B-B14F-4D97-AF65-F5344CB8AC3E}">
        <p14:creationId xmlns:p14="http://schemas.microsoft.com/office/powerpoint/2010/main" val="35603382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t>Measuring frequency with Arduino</a:t>
            </a:r>
          </a:p>
        </p:txBody>
      </p:sp>
      <p:pic>
        <p:nvPicPr>
          <p:cNvPr id="14" name="Picture 13"/>
          <p:cNvPicPr>
            <a:picLocks noChangeAspect="1"/>
          </p:cNvPicPr>
          <p:nvPr/>
        </p:nvPicPr>
        <p:blipFill>
          <a:blip r:embed="rId2"/>
          <a:stretch>
            <a:fillRect/>
          </a:stretch>
        </p:blipFill>
        <p:spPr>
          <a:xfrm>
            <a:off x="183429" y="1272757"/>
            <a:ext cx="6086205" cy="5178945"/>
          </a:xfrm>
          <a:prstGeom prst="rect">
            <a:avLst/>
          </a:prstGeom>
        </p:spPr>
      </p:pic>
      <p:sp>
        <p:nvSpPr>
          <p:cNvPr id="13" name="Rectangle 12"/>
          <p:cNvSpPr/>
          <p:nvPr/>
        </p:nvSpPr>
        <p:spPr>
          <a:xfrm>
            <a:off x="6742122" y="3547904"/>
            <a:ext cx="5437415" cy="1116972"/>
          </a:xfrm>
          <a:prstGeom prst="rect">
            <a:avLst/>
          </a:prstGeom>
        </p:spPr>
        <p:txBody>
          <a:bodyPr wrap="square">
            <a:spAutoFit/>
          </a:bodyPr>
          <a:lstStyle/>
          <a:p>
            <a:pPr>
              <a:lnSpc>
                <a:spcPct val="107000"/>
              </a:lnSpc>
              <a:spcAft>
                <a:spcPts val="800"/>
              </a:spcAft>
            </a:pPr>
            <a:r>
              <a:rPr lang="en-US" sz="2800">
                <a:solidFill>
                  <a:schemeClr val="bg1"/>
                </a:solidFill>
                <a:latin typeface="Calibri" panose="020F0502020204030204" pitchFamily="34" charset="0"/>
                <a:ea typeface="Calibri" panose="020F0502020204030204" pitchFamily="34" charset="0"/>
                <a:cs typeface="Times New Roman" panose="02020603050405020304" pitchFamily="18" charset="0"/>
              </a:rPr>
              <a:t>f = 1</a:t>
            </a:r>
            <a:r>
              <a:rPr lang="en-US" sz="2800" baseline="30000">
                <a:solidFill>
                  <a:schemeClr val="bg1"/>
                </a:solidFill>
                <a:latin typeface="Calibri" panose="020F0502020204030204" pitchFamily="34" charset="0"/>
                <a:ea typeface="Calibri" panose="020F0502020204030204" pitchFamily="34" charset="0"/>
                <a:cs typeface="Times New Roman" panose="02020603050405020304" pitchFamily="18" charset="0"/>
              </a:rPr>
              <a:t>second</a:t>
            </a:r>
            <a:r>
              <a:rPr lang="en-US" sz="2800">
                <a:solidFill>
                  <a:schemeClr val="bg1"/>
                </a:solidFill>
                <a:latin typeface="Calibri" panose="020F0502020204030204" pitchFamily="34" charset="0"/>
                <a:ea typeface="Calibri" panose="020F0502020204030204" pitchFamily="34" charset="0"/>
                <a:cs typeface="Times New Roman" panose="02020603050405020304" pitchFamily="18" charset="0"/>
              </a:rPr>
              <a:t> / (2 * t</a:t>
            </a:r>
            <a:r>
              <a:rPr lang="en-US" sz="2800" baseline="-25000">
                <a:solidFill>
                  <a:schemeClr val="bg1"/>
                </a:solidFill>
                <a:latin typeface="Calibri" panose="020F0502020204030204" pitchFamily="34" charset="0"/>
                <a:ea typeface="Calibri" panose="020F0502020204030204" pitchFamily="34" charset="0"/>
                <a:cs typeface="Times New Roman" panose="02020603050405020304" pitchFamily="18" charset="0"/>
              </a:rPr>
              <a:t>pulse</a:t>
            </a:r>
            <a:r>
              <a:rPr lang="en-US" sz="2800" baseline="30000">
                <a:solidFill>
                  <a:schemeClr val="bg1"/>
                </a:solidFill>
                <a:latin typeface="Calibri" panose="020F0502020204030204" pitchFamily="34" charset="0"/>
                <a:ea typeface="Calibri" panose="020F0502020204030204" pitchFamily="34" charset="0"/>
                <a:cs typeface="Times New Roman" panose="02020603050405020304" pitchFamily="18" charset="0"/>
              </a:rPr>
              <a:t>microseconds</a:t>
            </a:r>
            <a:r>
              <a:rPr lang="en-US" sz="2800">
                <a:solidFill>
                  <a:schemeClr val="bg1"/>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2800">
                <a:solidFill>
                  <a:schemeClr val="bg1"/>
                </a:solidFill>
                <a:latin typeface="Calibri" panose="020F0502020204030204" pitchFamily="34" charset="0"/>
                <a:ea typeface="Calibri" panose="020F0502020204030204" pitchFamily="34" charset="0"/>
                <a:cs typeface="Times New Roman" panose="02020603050405020304" pitchFamily="18" charset="0"/>
              </a:rPr>
              <a:t>   = 500.000 </a:t>
            </a:r>
            <a:r>
              <a:rPr lang="en-US" sz="2800" baseline="30000">
                <a:solidFill>
                  <a:schemeClr val="bg1"/>
                </a:solidFill>
                <a:latin typeface="Calibri" panose="020F0502020204030204" pitchFamily="34" charset="0"/>
                <a:ea typeface="Calibri" panose="020F0502020204030204" pitchFamily="34" charset="0"/>
                <a:cs typeface="Times New Roman" panose="02020603050405020304" pitchFamily="18" charset="0"/>
              </a:rPr>
              <a:t>microseconds</a:t>
            </a:r>
            <a:r>
              <a:rPr lang="en-US" sz="2800">
                <a:solidFill>
                  <a:schemeClr val="bg1"/>
                </a:solidFill>
                <a:latin typeface="Calibri" panose="020F0502020204030204" pitchFamily="34" charset="0"/>
                <a:ea typeface="Calibri" panose="020F0502020204030204" pitchFamily="34" charset="0"/>
                <a:cs typeface="Times New Roman" panose="02020603050405020304" pitchFamily="18" charset="0"/>
              </a:rPr>
              <a:t> / t</a:t>
            </a:r>
            <a:r>
              <a:rPr lang="en-US" sz="2800" baseline="-25000">
                <a:solidFill>
                  <a:schemeClr val="bg1"/>
                </a:solidFill>
                <a:latin typeface="Calibri" panose="020F0502020204030204" pitchFamily="34" charset="0"/>
                <a:ea typeface="Calibri" panose="020F0502020204030204" pitchFamily="34" charset="0"/>
                <a:cs typeface="Times New Roman" panose="02020603050405020304" pitchFamily="18" charset="0"/>
              </a:rPr>
              <a:t>pulse</a:t>
            </a:r>
            <a:r>
              <a:rPr lang="en-US" sz="2800">
                <a:solidFill>
                  <a:schemeClr val="bg1"/>
                </a:solidFill>
                <a:latin typeface="Calibri" panose="020F0502020204030204" pitchFamily="34" charset="0"/>
                <a:ea typeface="Calibri" panose="020F0502020204030204" pitchFamily="34" charset="0"/>
                <a:cs typeface="Times New Roman" panose="02020603050405020304" pitchFamily="18" charset="0"/>
              </a:rPr>
              <a:t> = f</a:t>
            </a:r>
            <a:r>
              <a:rPr lang="en-US" sz="2800" baseline="30000">
                <a:solidFill>
                  <a:schemeClr val="bg1"/>
                </a:solidFill>
                <a:latin typeface="Calibri" panose="020F0502020204030204" pitchFamily="34" charset="0"/>
                <a:ea typeface="Calibri" panose="020F0502020204030204" pitchFamily="34" charset="0"/>
                <a:cs typeface="Times New Roman" panose="02020603050405020304" pitchFamily="18" charset="0"/>
              </a:rPr>
              <a:t> Hertz</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8" name="Group 27"/>
          <p:cNvGrpSpPr/>
          <p:nvPr/>
        </p:nvGrpSpPr>
        <p:grpSpPr>
          <a:xfrm>
            <a:off x="6329362" y="1287045"/>
            <a:ext cx="5819774" cy="1843569"/>
            <a:chOff x="6372226" y="1109201"/>
            <a:chExt cx="5819774" cy="1843569"/>
          </a:xfrm>
        </p:grpSpPr>
        <p:pic>
          <p:nvPicPr>
            <p:cNvPr id="2050" name="Picture 2" descr="square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6" y="1109201"/>
              <a:ext cx="5819774" cy="106772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8331654" y="1272757"/>
              <a:ext cx="0" cy="74061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229836" y="1272757"/>
              <a:ext cx="0" cy="74061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291700" y="1272757"/>
              <a:ext cx="0" cy="740615"/>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301148" y="2389302"/>
              <a:ext cx="914400" cy="0"/>
            </a:xfrm>
            <a:prstGeom prst="straightConnector1">
              <a:avLst/>
            </a:prstGeom>
            <a:ln w="57150">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9460830" y="2429550"/>
              <a:ext cx="821059" cy="523220"/>
            </a:xfrm>
            <a:prstGeom prst="rect">
              <a:avLst/>
            </a:prstGeom>
          </p:spPr>
          <p:txBody>
            <a:bodyPr wrap="none">
              <a:spAutoFit/>
            </a:bodyPr>
            <a:lstStyle/>
            <a:p>
              <a:r>
                <a:rPr lang="en-US" sz="2800">
                  <a:solidFill>
                    <a:schemeClr val="bg1"/>
                  </a:solidFill>
                  <a:latin typeface="Calibri" panose="020F0502020204030204" pitchFamily="34" charset="0"/>
                  <a:ea typeface="Calibri" panose="020F0502020204030204" pitchFamily="34" charset="0"/>
                  <a:cs typeface="Times New Roman" panose="02020603050405020304" pitchFamily="18" charset="0"/>
                </a:rPr>
                <a:t>t</a:t>
              </a:r>
              <a:r>
                <a:rPr lang="en-US" sz="2800" baseline="-25000">
                  <a:solidFill>
                    <a:schemeClr val="bg1"/>
                  </a:solidFill>
                  <a:latin typeface="Calibri" panose="020F0502020204030204" pitchFamily="34" charset="0"/>
                  <a:ea typeface="Calibri" panose="020F0502020204030204" pitchFamily="34" charset="0"/>
                  <a:cs typeface="Times New Roman" panose="02020603050405020304" pitchFamily="18" charset="0"/>
                </a:rPr>
                <a:t>pulse</a:t>
              </a:r>
              <a:endParaRPr lang="en-US" sz="2800"/>
            </a:p>
          </p:txBody>
        </p:sp>
        <p:cxnSp>
          <p:nvCxnSpPr>
            <p:cNvPr id="29" name="Straight Connector 28"/>
            <p:cNvCxnSpPr/>
            <p:nvPr/>
          </p:nvCxnSpPr>
          <p:spPr>
            <a:xfrm rot="5400000" flipH="1">
              <a:off x="8815101" y="843638"/>
              <a:ext cx="0" cy="9144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flipH="1">
              <a:off x="9753600" y="1529441"/>
              <a:ext cx="0" cy="9144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4668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 Coding </a:t>
            </a:r>
            <a:endParaRPr lang="en-US" sz="3600" b="1"/>
          </a:p>
        </p:txBody>
      </p:sp>
      <p:graphicFrame>
        <p:nvGraphicFramePr>
          <p:cNvPr id="10" name="Diagram 9"/>
          <p:cNvGraphicFramePr/>
          <p:nvPr>
            <p:extLst>
              <p:ext uri="{D42A27DB-BD31-4B8C-83A1-F6EECF244321}">
                <p14:modId xmlns:p14="http://schemas.microsoft.com/office/powerpoint/2010/main" val="489190022"/>
              </p:ext>
            </p:extLst>
          </p:nvPr>
        </p:nvGraphicFramePr>
        <p:xfrm>
          <a:off x="724694" y="1515641"/>
          <a:ext cx="10476706"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7899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29</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8" name="Rectangle 7"/>
          <p:cNvSpPr/>
          <p:nvPr/>
        </p:nvSpPr>
        <p:spPr>
          <a:xfrm>
            <a:off x="9336504" y="914408"/>
            <a:ext cx="2855495" cy="74295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smtClean="0">
                <a:solidFill>
                  <a:schemeClr val="bg1"/>
                </a:solidFill>
                <a:latin typeface="Cambria" panose="02040503050406030204" pitchFamily="18" charset="0"/>
              </a:rPr>
              <a:t>Algorithm</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467" y="1600205"/>
            <a:ext cx="5750939" cy="4313205"/>
          </a:xfrm>
          <a:prstGeom prst="rect">
            <a:avLst/>
          </a:prstGeom>
        </p:spPr>
      </p:pic>
      <p:pic>
        <p:nvPicPr>
          <p:cNvPr id="10" name="Picture 9"/>
          <p:cNvPicPr>
            <a:picLocks noChangeAspect="1"/>
          </p:cNvPicPr>
          <p:nvPr/>
        </p:nvPicPr>
        <p:blipFill>
          <a:blip r:embed="rId4"/>
          <a:stretch>
            <a:fillRect/>
          </a:stretch>
        </p:blipFill>
        <p:spPr>
          <a:xfrm>
            <a:off x="7140991" y="2675719"/>
            <a:ext cx="4391025" cy="2162175"/>
          </a:xfrm>
          <a:prstGeom prst="rect">
            <a:avLst/>
          </a:prstGeom>
        </p:spPr>
      </p:pic>
    </p:spTree>
    <p:extLst>
      <p:ext uri="{BB962C8B-B14F-4D97-AF65-F5344CB8AC3E}">
        <p14:creationId xmlns:p14="http://schemas.microsoft.com/office/powerpoint/2010/main" val="3942573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Slide Number Placeholder 6"/>
          <p:cNvSpPr>
            <a:spLocks noGrp="1"/>
          </p:cNvSpPr>
          <p:nvPr>
            <p:ph type="sldNum" sz="quarter" idx="12"/>
          </p:nvPr>
        </p:nvSpPr>
        <p:spPr/>
        <p:txBody>
          <a:bodyPr/>
          <a:lstStyle/>
          <a:p>
            <a:fld id="{D94E57A3-B9FC-4051-9ECF-95B1A448CCF1}" type="slidenum">
              <a:rPr lang="en-US" smtClean="0"/>
              <a:t>3</a:t>
            </a:fld>
            <a:endParaRPr lang="en-US"/>
          </a:p>
        </p:txBody>
      </p:sp>
      <p:sp>
        <p:nvSpPr>
          <p:cNvPr id="8" name="Rectangle 7"/>
          <p:cNvSpPr/>
          <p:nvPr/>
        </p:nvSpPr>
        <p:spPr>
          <a:xfrm>
            <a:off x="4674394" y="0"/>
            <a:ext cx="28432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OUTLINE</a:t>
            </a:r>
            <a:endParaRPr lang="en-US" sz="3600" b="1">
              <a:solidFill>
                <a:schemeClr val="bg1"/>
              </a:solidFill>
              <a:latin typeface="Cambria" panose="02040503050406030204" pitchFamily="18" charset="0"/>
            </a:endParaRPr>
          </a:p>
        </p:txBody>
      </p:sp>
      <p:grpSp>
        <p:nvGrpSpPr>
          <p:cNvPr id="20" name="Group 19"/>
          <p:cNvGrpSpPr/>
          <p:nvPr/>
        </p:nvGrpSpPr>
        <p:grpSpPr>
          <a:xfrm>
            <a:off x="3296847" y="1901353"/>
            <a:ext cx="7712866" cy="714370"/>
            <a:chOff x="2459833" y="1714501"/>
            <a:chExt cx="7712866" cy="857250"/>
          </a:xfrm>
        </p:grpSpPr>
        <p:sp>
          <p:nvSpPr>
            <p:cNvPr id="10" name="Rectangle 9"/>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1</a:t>
              </a:r>
              <a:endParaRPr lang="en-US" sz="3600" b="1">
                <a:solidFill>
                  <a:schemeClr val="bg1"/>
                </a:solidFill>
                <a:latin typeface="Cambria" panose="02040503050406030204" pitchFamily="18" charset="0"/>
              </a:endParaRPr>
            </a:p>
          </p:txBody>
        </p:sp>
        <p:sp>
          <p:nvSpPr>
            <p:cNvPr id="11" name="Rectangle 10"/>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mbria" panose="02040503050406030204" pitchFamily="18" charset="0"/>
                </a:rPr>
                <a:t>Overview</a:t>
              </a:r>
              <a:endParaRPr lang="en-US" sz="3600" b="1">
                <a:solidFill>
                  <a:schemeClr val="bg1"/>
                </a:solidFill>
                <a:latin typeface="Cambria" panose="02040503050406030204" pitchFamily="18" charset="0"/>
              </a:endParaRPr>
            </a:p>
          </p:txBody>
        </p:sp>
      </p:grpSp>
      <p:grpSp>
        <p:nvGrpSpPr>
          <p:cNvPr id="24" name="Group 23"/>
          <p:cNvGrpSpPr/>
          <p:nvPr/>
        </p:nvGrpSpPr>
        <p:grpSpPr>
          <a:xfrm>
            <a:off x="3296847" y="2781145"/>
            <a:ext cx="7712866" cy="714370"/>
            <a:chOff x="2459833" y="1714501"/>
            <a:chExt cx="7712866" cy="857250"/>
          </a:xfrm>
        </p:grpSpPr>
        <p:sp>
          <p:nvSpPr>
            <p:cNvPr id="25" name="Rectangle 24"/>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2</a:t>
              </a:r>
              <a:endParaRPr lang="en-US" sz="3600" b="1">
                <a:solidFill>
                  <a:schemeClr val="bg1"/>
                </a:solidFill>
                <a:latin typeface="Cambria" panose="02040503050406030204" pitchFamily="18" charset="0"/>
              </a:endParaRPr>
            </a:p>
          </p:txBody>
        </p:sp>
        <p:sp>
          <p:nvSpPr>
            <p:cNvPr id="26" name="Rectangle 25"/>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mbria" panose="02040503050406030204" pitchFamily="18" charset="0"/>
                </a:rPr>
                <a:t>How could we do?</a:t>
              </a:r>
              <a:endParaRPr lang="en-US" sz="3600" b="1">
                <a:solidFill>
                  <a:schemeClr val="bg1"/>
                </a:solidFill>
                <a:latin typeface="Cambria" panose="02040503050406030204" pitchFamily="18" charset="0"/>
              </a:endParaRPr>
            </a:p>
          </p:txBody>
        </p:sp>
      </p:grpSp>
      <p:grpSp>
        <p:nvGrpSpPr>
          <p:cNvPr id="27" name="Group 26"/>
          <p:cNvGrpSpPr/>
          <p:nvPr/>
        </p:nvGrpSpPr>
        <p:grpSpPr>
          <a:xfrm>
            <a:off x="3296847" y="3660937"/>
            <a:ext cx="7712866" cy="714370"/>
            <a:chOff x="2459833" y="1714501"/>
            <a:chExt cx="7712866" cy="857250"/>
          </a:xfrm>
        </p:grpSpPr>
        <p:sp>
          <p:nvSpPr>
            <p:cNvPr id="28" name="Rectangle 27"/>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3</a:t>
              </a:r>
              <a:endParaRPr lang="en-US" sz="3600" b="1">
                <a:solidFill>
                  <a:schemeClr val="bg1"/>
                </a:solidFill>
                <a:latin typeface="Cambria" panose="02040503050406030204" pitchFamily="18" charset="0"/>
              </a:endParaRPr>
            </a:p>
          </p:txBody>
        </p:sp>
        <p:sp>
          <p:nvSpPr>
            <p:cNvPr id="29" name="Rectangle 28"/>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mbria" panose="02040503050406030204" pitchFamily="18" charset="0"/>
                </a:rPr>
                <a:t>Limit and Future Plan</a:t>
              </a:r>
              <a:endParaRPr lang="en-US" sz="3600" b="1">
                <a:solidFill>
                  <a:schemeClr val="bg1"/>
                </a:solidFill>
                <a:latin typeface="Cambria" panose="02040503050406030204" pitchFamily="18" charset="0"/>
              </a:endParaRPr>
            </a:p>
          </p:txBody>
        </p:sp>
      </p:grpSp>
      <p:grpSp>
        <p:nvGrpSpPr>
          <p:cNvPr id="30" name="Group 29"/>
          <p:cNvGrpSpPr/>
          <p:nvPr/>
        </p:nvGrpSpPr>
        <p:grpSpPr>
          <a:xfrm>
            <a:off x="3296847" y="4540729"/>
            <a:ext cx="7712866" cy="714370"/>
            <a:chOff x="2459833" y="1714501"/>
            <a:chExt cx="7712866" cy="857250"/>
          </a:xfrm>
        </p:grpSpPr>
        <p:sp>
          <p:nvSpPr>
            <p:cNvPr id="31" name="Rectangle 30"/>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4</a:t>
              </a:r>
              <a:endParaRPr lang="en-US" sz="3600" b="1">
                <a:solidFill>
                  <a:schemeClr val="bg1"/>
                </a:solidFill>
                <a:latin typeface="Cambria" panose="02040503050406030204" pitchFamily="18" charset="0"/>
              </a:endParaRPr>
            </a:p>
          </p:txBody>
        </p:sp>
        <p:sp>
          <p:nvSpPr>
            <p:cNvPr id="32" name="Rectangle 31"/>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mbria" panose="02040503050406030204" pitchFamily="18" charset="0"/>
                </a:rPr>
                <a:t>Question and Answer</a:t>
              </a:r>
              <a:endParaRPr lang="en-US" sz="3600" b="1">
                <a:solidFill>
                  <a:schemeClr val="bg1"/>
                </a:solidFill>
                <a:latin typeface="Cambria" panose="02040503050406030204" pitchFamily="18" charset="0"/>
              </a:endParaRPr>
            </a:p>
          </p:txBody>
        </p:sp>
      </p:grpSp>
    </p:spTree>
    <p:extLst>
      <p:ext uri="{BB962C8B-B14F-4D97-AF65-F5344CB8AC3E}">
        <p14:creationId xmlns:p14="http://schemas.microsoft.com/office/powerpoint/2010/main" val="2273007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 Coding </a:t>
            </a:r>
            <a:endParaRPr lang="en-US" sz="3600" b="1"/>
          </a:p>
        </p:txBody>
      </p:sp>
      <p:pic>
        <p:nvPicPr>
          <p:cNvPr id="6" name="Picture 5"/>
          <p:cNvPicPr>
            <a:picLocks noChangeAspect="1"/>
          </p:cNvPicPr>
          <p:nvPr/>
        </p:nvPicPr>
        <p:blipFill>
          <a:blip r:embed="rId2"/>
          <a:stretch>
            <a:fillRect/>
          </a:stretch>
        </p:blipFill>
        <p:spPr>
          <a:xfrm>
            <a:off x="706644" y="1796762"/>
            <a:ext cx="5848350" cy="3590925"/>
          </a:xfrm>
          <a:prstGeom prst="rect">
            <a:avLst/>
          </a:prstGeom>
        </p:spPr>
      </p:pic>
      <p:pic>
        <p:nvPicPr>
          <p:cNvPr id="8" name="Picture 7"/>
          <p:cNvPicPr>
            <a:picLocks noChangeAspect="1"/>
          </p:cNvPicPr>
          <p:nvPr/>
        </p:nvPicPr>
        <p:blipFill>
          <a:blip r:embed="rId3"/>
          <a:stretch>
            <a:fillRect/>
          </a:stretch>
        </p:blipFill>
        <p:spPr>
          <a:xfrm>
            <a:off x="4894675" y="3496975"/>
            <a:ext cx="4733925" cy="2733675"/>
          </a:xfrm>
          <a:prstGeom prst="rect">
            <a:avLst/>
          </a:prstGeom>
        </p:spPr>
      </p:pic>
      <p:sp>
        <p:nvSpPr>
          <p:cNvPr id="9" name="Rectangle 8"/>
          <p:cNvSpPr/>
          <p:nvPr/>
        </p:nvSpPr>
        <p:spPr>
          <a:xfrm>
            <a:off x="0" y="953799"/>
            <a:ext cx="437803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1:</a:t>
            </a:r>
            <a:r>
              <a:rPr lang="en-US" sz="2800" b="1" smtClean="0"/>
              <a:t> Select training set</a:t>
            </a:r>
            <a:endParaRPr lang="en-US" sz="2800" b="1"/>
          </a:p>
        </p:txBody>
      </p:sp>
    </p:spTree>
    <p:extLst>
      <p:ext uri="{BB962C8B-B14F-4D97-AF65-F5344CB8AC3E}">
        <p14:creationId xmlns:p14="http://schemas.microsoft.com/office/powerpoint/2010/main" val="821661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 Coding</a:t>
            </a:r>
            <a:endParaRPr lang="en-US" sz="3600" b="1"/>
          </a:p>
        </p:txBody>
      </p:sp>
      <p:grpSp>
        <p:nvGrpSpPr>
          <p:cNvPr id="26" name="Group 25"/>
          <p:cNvGrpSpPr/>
          <p:nvPr/>
        </p:nvGrpSpPr>
        <p:grpSpPr>
          <a:xfrm>
            <a:off x="1190218" y="1643065"/>
            <a:ext cx="7713764" cy="4419600"/>
            <a:chOff x="1190218" y="1643065"/>
            <a:chExt cx="7713764" cy="4419600"/>
          </a:xfrm>
        </p:grpSpPr>
        <p:sp>
          <p:nvSpPr>
            <p:cNvPr id="21" name="Oval 20"/>
            <p:cNvSpPr/>
            <p:nvPr/>
          </p:nvSpPr>
          <p:spPr>
            <a:xfrm>
              <a:off x="4331982" y="1643065"/>
              <a:ext cx="4572000" cy="441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190218" y="3622750"/>
              <a:ext cx="1887055" cy="461665"/>
            </a:xfrm>
            <a:prstGeom prst="rect">
              <a:avLst/>
            </a:prstGeom>
            <a:noFill/>
          </p:spPr>
          <p:txBody>
            <a:bodyPr wrap="none" rtlCol="0">
              <a:spAutoFit/>
            </a:bodyPr>
            <a:lstStyle/>
            <a:p>
              <a:r>
                <a:rPr lang="en-US" sz="2400" b="1" dirty="0" smtClean="0">
                  <a:solidFill>
                    <a:schemeClr val="bg1"/>
                  </a:solidFill>
                </a:rPr>
                <a:t>Sample = 250</a:t>
              </a:r>
              <a:endParaRPr lang="en-US" sz="2400" b="1" dirty="0">
                <a:solidFill>
                  <a:schemeClr val="bg1"/>
                </a:solidFill>
              </a:endParaRPr>
            </a:p>
          </p:txBody>
        </p:sp>
        <p:cxnSp>
          <p:nvCxnSpPr>
            <p:cNvPr id="23" name="Straight Arrow Connector 22"/>
            <p:cNvCxnSpPr>
              <a:stCxn id="22" idx="3"/>
              <a:endCxn id="21" idx="2"/>
            </p:cNvCxnSpPr>
            <p:nvPr/>
          </p:nvCxnSpPr>
          <p:spPr>
            <a:xfrm flipV="1">
              <a:off x="3077273" y="3852865"/>
              <a:ext cx="1254709" cy="7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237018" y="2391652"/>
              <a:ext cx="2743200" cy="3099513"/>
              <a:chOff x="3352800" y="2120187"/>
              <a:chExt cx="2743200" cy="3099513"/>
            </a:xfrm>
          </p:grpSpPr>
          <p:sp>
            <p:nvSpPr>
              <p:cNvPr id="11" name="Oval 10"/>
              <p:cNvSpPr/>
              <p:nvPr/>
            </p:nvSpPr>
            <p:spPr>
              <a:xfrm>
                <a:off x="3886200" y="2286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52800" y="35052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733764" y="3581400"/>
                <a:ext cx="304800" cy="304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791200" y="3906982"/>
                <a:ext cx="304800" cy="304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428964" y="4762500"/>
                <a:ext cx="304800" cy="3048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964801" y="4457700"/>
                <a:ext cx="304800" cy="3048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343364" y="4914900"/>
                <a:ext cx="304800" cy="3048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817274" y="2120187"/>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90964" y="25527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26255" y="2814205"/>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27"/>
          <p:cNvSpPr/>
          <p:nvPr/>
        </p:nvSpPr>
        <p:spPr>
          <a:xfrm>
            <a:off x="0" y="953799"/>
            <a:ext cx="437803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1:</a:t>
            </a:r>
            <a:r>
              <a:rPr lang="en-US" sz="2800" b="1" smtClean="0"/>
              <a:t> Select training set</a:t>
            </a:r>
            <a:endParaRPr lang="en-US" sz="2800" b="1"/>
          </a:p>
        </p:txBody>
      </p:sp>
    </p:spTree>
    <p:extLst>
      <p:ext uri="{BB962C8B-B14F-4D97-AF65-F5344CB8AC3E}">
        <p14:creationId xmlns:p14="http://schemas.microsoft.com/office/powerpoint/2010/main" val="1437221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a:t>
            </a:r>
            <a:r>
              <a:rPr lang="en-US" sz="3600" b="1"/>
              <a:t>- Coding</a:t>
            </a:r>
          </a:p>
        </p:txBody>
      </p:sp>
      <p:grpSp>
        <p:nvGrpSpPr>
          <p:cNvPr id="8" name="Group 7"/>
          <p:cNvGrpSpPr/>
          <p:nvPr/>
        </p:nvGrpSpPr>
        <p:grpSpPr>
          <a:xfrm>
            <a:off x="4177145" y="1600205"/>
            <a:ext cx="4114800" cy="4038600"/>
            <a:chOff x="2362200" y="1828800"/>
            <a:chExt cx="4114800" cy="4038600"/>
          </a:xfrm>
        </p:grpSpPr>
        <p:grpSp>
          <p:nvGrpSpPr>
            <p:cNvPr id="9" name="Group 8"/>
            <p:cNvGrpSpPr/>
            <p:nvPr/>
          </p:nvGrpSpPr>
          <p:grpSpPr>
            <a:xfrm>
              <a:off x="2362200" y="1828800"/>
              <a:ext cx="4114800" cy="4038600"/>
              <a:chOff x="2362200" y="1828800"/>
              <a:chExt cx="4114800" cy="4038600"/>
            </a:xfrm>
          </p:grpSpPr>
          <p:sp>
            <p:nvSpPr>
              <p:cNvPr id="14" name="Oval 13"/>
              <p:cNvSpPr/>
              <p:nvPr/>
            </p:nvSpPr>
            <p:spPr>
              <a:xfrm>
                <a:off x="2362200" y="1828800"/>
                <a:ext cx="4114800" cy="403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p:cNvSpPr/>
              <p:nvPr/>
            </p:nvSpPr>
            <p:spPr>
              <a:xfrm>
                <a:off x="2438400" y="1828800"/>
                <a:ext cx="2189128" cy="2507673"/>
              </a:xfrm>
              <a:custGeom>
                <a:avLst/>
                <a:gdLst>
                  <a:gd name="connsiteX0" fmla="*/ 1967345 w 2189128"/>
                  <a:gd name="connsiteY0" fmla="*/ 0 h 2507673"/>
                  <a:gd name="connsiteX1" fmla="*/ 2008909 w 2189128"/>
                  <a:gd name="connsiteY1" fmla="*/ 2175164 h 2507673"/>
                  <a:gd name="connsiteX2" fmla="*/ 0 w 2189128"/>
                  <a:gd name="connsiteY2" fmla="*/ 2507673 h 2507673"/>
                </a:gdLst>
                <a:ahLst/>
                <a:cxnLst>
                  <a:cxn ang="0">
                    <a:pos x="connsiteX0" y="connsiteY0"/>
                  </a:cxn>
                  <a:cxn ang="0">
                    <a:pos x="connsiteX1" y="connsiteY1"/>
                  </a:cxn>
                  <a:cxn ang="0">
                    <a:pos x="connsiteX2" y="connsiteY2"/>
                  </a:cxn>
                </a:cxnLst>
                <a:rect l="l" t="t" r="r" b="b"/>
                <a:pathLst>
                  <a:path w="2189128" h="2507673">
                    <a:moveTo>
                      <a:pt x="1967345" y="0"/>
                    </a:moveTo>
                    <a:cubicBezTo>
                      <a:pt x="2152072" y="878609"/>
                      <a:pt x="2336800" y="1757219"/>
                      <a:pt x="2008909" y="2175164"/>
                    </a:cubicBezTo>
                    <a:cubicBezTo>
                      <a:pt x="1681018" y="2593110"/>
                      <a:pt x="330200" y="2456873"/>
                      <a:pt x="0" y="25076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336473" y="4114800"/>
                <a:ext cx="1773382" cy="886691"/>
              </a:xfrm>
              <a:custGeom>
                <a:avLst/>
                <a:gdLst>
                  <a:gd name="connsiteX0" fmla="*/ 1773382 w 1773382"/>
                  <a:gd name="connsiteY0" fmla="*/ 886691 h 886691"/>
                  <a:gd name="connsiteX1" fmla="*/ 969818 w 1773382"/>
                  <a:gd name="connsiteY1" fmla="*/ 263236 h 886691"/>
                  <a:gd name="connsiteX2" fmla="*/ 0 w 1773382"/>
                  <a:gd name="connsiteY2" fmla="*/ 0 h 886691"/>
                </a:gdLst>
                <a:ahLst/>
                <a:cxnLst>
                  <a:cxn ang="0">
                    <a:pos x="connsiteX0" y="connsiteY0"/>
                  </a:cxn>
                  <a:cxn ang="0">
                    <a:pos x="connsiteX1" y="connsiteY1"/>
                  </a:cxn>
                  <a:cxn ang="0">
                    <a:pos x="connsiteX2" y="connsiteY2"/>
                  </a:cxn>
                </a:cxnLst>
                <a:rect l="l" t="t" r="r" b="b"/>
                <a:pathLst>
                  <a:path w="1773382" h="886691">
                    <a:moveTo>
                      <a:pt x="1773382" y="886691"/>
                    </a:moveTo>
                    <a:cubicBezTo>
                      <a:pt x="1519381" y="648854"/>
                      <a:pt x="1265381" y="411018"/>
                      <a:pt x="969818" y="263236"/>
                    </a:cubicBezTo>
                    <a:cubicBezTo>
                      <a:pt x="674255" y="115454"/>
                      <a:pt x="337127" y="57727"/>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2812527" y="3110345"/>
              <a:ext cx="1440873" cy="523220"/>
            </a:xfrm>
            <a:prstGeom prst="rect">
              <a:avLst/>
            </a:prstGeom>
            <a:noFill/>
          </p:spPr>
          <p:txBody>
            <a:bodyPr wrap="square" rtlCol="0">
              <a:spAutoFit/>
            </a:bodyPr>
            <a:lstStyle/>
            <a:p>
              <a:r>
                <a:rPr lang="en-US" sz="2800" b="1" dirty="0" smtClean="0">
                  <a:solidFill>
                    <a:srgbClr val="FF0000"/>
                  </a:solidFill>
                </a:rPr>
                <a:t>% RED</a:t>
              </a:r>
              <a:endParaRPr lang="en-US" sz="2800" b="1" dirty="0">
                <a:solidFill>
                  <a:srgbClr val="FF0000"/>
                </a:solidFill>
              </a:endParaRPr>
            </a:p>
          </p:txBody>
        </p:sp>
        <p:sp>
          <p:nvSpPr>
            <p:cNvPr id="12" name="TextBox 11"/>
            <p:cNvSpPr txBox="1"/>
            <p:nvPr/>
          </p:nvSpPr>
          <p:spPr>
            <a:xfrm>
              <a:off x="3352801" y="4665308"/>
              <a:ext cx="1808156" cy="523220"/>
            </a:xfrm>
            <a:prstGeom prst="rect">
              <a:avLst/>
            </a:prstGeom>
            <a:noFill/>
          </p:spPr>
          <p:txBody>
            <a:bodyPr wrap="square" rtlCol="0">
              <a:spAutoFit/>
            </a:bodyPr>
            <a:lstStyle/>
            <a:p>
              <a:r>
                <a:rPr lang="en-US" sz="2800" b="1" dirty="0" smtClean="0">
                  <a:solidFill>
                    <a:srgbClr val="92D050"/>
                  </a:solidFill>
                </a:rPr>
                <a:t>% GREEN</a:t>
              </a:r>
              <a:endParaRPr lang="en-US" sz="2800" b="1" dirty="0">
                <a:solidFill>
                  <a:srgbClr val="92D050"/>
                </a:solidFill>
              </a:endParaRPr>
            </a:p>
          </p:txBody>
        </p:sp>
        <p:sp>
          <p:nvSpPr>
            <p:cNvPr id="13" name="TextBox 12"/>
            <p:cNvSpPr txBox="1"/>
            <p:nvPr/>
          </p:nvSpPr>
          <p:spPr>
            <a:xfrm>
              <a:off x="4703728" y="3001135"/>
              <a:ext cx="1520619" cy="523220"/>
            </a:xfrm>
            <a:prstGeom prst="rect">
              <a:avLst/>
            </a:prstGeom>
            <a:noFill/>
          </p:spPr>
          <p:txBody>
            <a:bodyPr wrap="square" rtlCol="0">
              <a:spAutoFit/>
            </a:bodyPr>
            <a:lstStyle/>
            <a:p>
              <a:r>
                <a:rPr lang="en-US" sz="2800" b="1" dirty="0" smtClean="0">
                  <a:solidFill>
                    <a:srgbClr val="0070C0"/>
                  </a:solidFill>
                </a:rPr>
                <a:t>% BLUE</a:t>
              </a:r>
              <a:endParaRPr lang="en-US" sz="2800" b="1" dirty="0">
                <a:solidFill>
                  <a:srgbClr val="0070C0"/>
                </a:solidFill>
              </a:endParaRPr>
            </a:p>
          </p:txBody>
        </p:sp>
      </p:grpSp>
      <p:sp>
        <p:nvSpPr>
          <p:cNvPr id="17" name="TextBox 16"/>
          <p:cNvSpPr txBox="1"/>
          <p:nvPr/>
        </p:nvSpPr>
        <p:spPr>
          <a:xfrm>
            <a:off x="5076841" y="5875307"/>
            <a:ext cx="2847959" cy="707886"/>
          </a:xfrm>
          <a:prstGeom prst="rect">
            <a:avLst/>
          </a:prstGeom>
          <a:noFill/>
        </p:spPr>
        <p:txBody>
          <a:bodyPr wrap="none" rtlCol="0">
            <a:spAutoFit/>
          </a:bodyPr>
          <a:lstStyle/>
          <a:p>
            <a:r>
              <a:rPr lang="en-US" sz="4000" b="1" smtClean="0">
                <a:solidFill>
                  <a:schemeClr val="bg1"/>
                </a:solidFill>
              </a:rPr>
              <a:t>New Sample</a:t>
            </a:r>
            <a:endParaRPr lang="en-US" sz="4000" b="1" dirty="0">
              <a:solidFill>
                <a:schemeClr val="bg1"/>
              </a:solidFill>
            </a:endParaRPr>
          </a:p>
        </p:txBody>
      </p:sp>
      <p:sp>
        <p:nvSpPr>
          <p:cNvPr id="19" name="Rectangle 18"/>
          <p:cNvSpPr/>
          <p:nvPr/>
        </p:nvSpPr>
        <p:spPr>
          <a:xfrm>
            <a:off x="0" y="953799"/>
            <a:ext cx="437803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2:</a:t>
            </a:r>
            <a:r>
              <a:rPr lang="en-US" sz="2800" b="1" smtClean="0"/>
              <a:t> Input new sample</a:t>
            </a:r>
            <a:endParaRPr lang="en-US" sz="2800" b="1"/>
          </a:p>
        </p:txBody>
      </p:sp>
    </p:spTree>
    <p:extLst>
      <p:ext uri="{BB962C8B-B14F-4D97-AF65-F5344CB8AC3E}">
        <p14:creationId xmlns:p14="http://schemas.microsoft.com/office/powerpoint/2010/main" val="25724383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a:t>
            </a:r>
            <a:r>
              <a:rPr lang="en-US" sz="3600" b="1"/>
              <a:t>- Coding</a:t>
            </a:r>
          </a:p>
        </p:txBody>
      </p:sp>
      <p:grpSp>
        <p:nvGrpSpPr>
          <p:cNvPr id="10" name="Group 9"/>
          <p:cNvGrpSpPr/>
          <p:nvPr/>
        </p:nvGrpSpPr>
        <p:grpSpPr>
          <a:xfrm>
            <a:off x="292760" y="882794"/>
            <a:ext cx="11281723" cy="5666076"/>
            <a:chOff x="292760" y="882794"/>
            <a:chExt cx="11281723" cy="5666076"/>
          </a:xfrm>
        </p:grpSpPr>
        <p:pic>
          <p:nvPicPr>
            <p:cNvPr id="18" name="Picture 17"/>
            <p:cNvPicPr>
              <a:picLocks noChangeAspect="1"/>
            </p:cNvPicPr>
            <p:nvPr/>
          </p:nvPicPr>
          <p:blipFill>
            <a:blip r:embed="rId2"/>
            <a:stretch>
              <a:fillRect/>
            </a:stretch>
          </p:blipFill>
          <p:spPr>
            <a:xfrm>
              <a:off x="292760" y="2586470"/>
              <a:ext cx="9170554" cy="3962400"/>
            </a:xfrm>
            <a:prstGeom prst="rect">
              <a:avLst/>
            </a:prstGeom>
          </p:spPr>
        </p:pic>
        <p:pic>
          <p:nvPicPr>
            <p:cNvPr id="20" name="Picture 19"/>
            <p:cNvPicPr>
              <a:picLocks noChangeAspect="1"/>
            </p:cNvPicPr>
            <p:nvPr/>
          </p:nvPicPr>
          <p:blipFill>
            <a:blip r:embed="rId3"/>
            <a:stretch>
              <a:fillRect/>
            </a:stretch>
          </p:blipFill>
          <p:spPr>
            <a:xfrm>
              <a:off x="7751765" y="882794"/>
              <a:ext cx="3822718" cy="1663845"/>
            </a:xfrm>
            <a:prstGeom prst="rect">
              <a:avLst/>
            </a:prstGeom>
          </p:spPr>
        </p:pic>
        <p:cxnSp>
          <p:nvCxnSpPr>
            <p:cNvPr id="19" name="Straight Arrow Connector 18"/>
            <p:cNvCxnSpPr/>
            <p:nvPr/>
          </p:nvCxnSpPr>
          <p:spPr>
            <a:xfrm flipV="1">
              <a:off x="7409542" y="2351314"/>
              <a:ext cx="1719944" cy="1520373"/>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0" y="1036929"/>
            <a:ext cx="4128655"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3:</a:t>
            </a:r>
            <a:r>
              <a:rPr lang="en-US" sz="2800" b="1" smtClean="0"/>
              <a:t> Calculate distance </a:t>
            </a:r>
            <a:endParaRPr lang="en-US" sz="2800" b="1"/>
          </a:p>
        </p:txBody>
      </p:sp>
    </p:spTree>
    <p:extLst>
      <p:ext uri="{BB962C8B-B14F-4D97-AF65-F5344CB8AC3E}">
        <p14:creationId xmlns:p14="http://schemas.microsoft.com/office/powerpoint/2010/main" val="2154366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a:t>
            </a:r>
            <a:r>
              <a:rPr lang="en-US" sz="3600" b="1"/>
              <a:t>- Coding</a:t>
            </a:r>
            <a:r>
              <a:rPr lang="en-US" sz="3600" b="1" smtClean="0"/>
              <a:t> </a:t>
            </a:r>
            <a:endParaRPr lang="en-US" sz="3600" b="1"/>
          </a:p>
        </p:txBody>
      </p:sp>
      <p:grpSp>
        <p:nvGrpSpPr>
          <p:cNvPr id="8" name="Group 7"/>
          <p:cNvGrpSpPr/>
          <p:nvPr/>
        </p:nvGrpSpPr>
        <p:grpSpPr>
          <a:xfrm>
            <a:off x="1577881" y="1600205"/>
            <a:ext cx="7343255" cy="4419600"/>
            <a:chOff x="-323491" y="1371600"/>
            <a:chExt cx="7343255" cy="4419600"/>
          </a:xfrm>
        </p:grpSpPr>
        <p:grpSp>
          <p:nvGrpSpPr>
            <p:cNvPr id="9" name="Group 8"/>
            <p:cNvGrpSpPr/>
            <p:nvPr/>
          </p:nvGrpSpPr>
          <p:grpSpPr>
            <a:xfrm>
              <a:off x="-323491" y="1371600"/>
              <a:ext cx="7343255" cy="4419600"/>
              <a:chOff x="-323491" y="1371600"/>
              <a:chExt cx="7343255" cy="4419600"/>
            </a:xfrm>
          </p:grpSpPr>
          <p:sp>
            <p:nvSpPr>
              <p:cNvPr id="25" name="Oval 24"/>
              <p:cNvSpPr/>
              <p:nvPr/>
            </p:nvSpPr>
            <p:spPr>
              <a:xfrm>
                <a:off x="2447764" y="1371600"/>
                <a:ext cx="4572000" cy="441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23491" y="2352428"/>
                <a:ext cx="2052037" cy="523220"/>
              </a:xfrm>
              <a:prstGeom prst="rect">
                <a:avLst/>
              </a:prstGeom>
              <a:noFill/>
            </p:spPr>
            <p:txBody>
              <a:bodyPr wrap="none" rtlCol="0">
                <a:spAutoFit/>
              </a:bodyPr>
              <a:lstStyle/>
              <a:p>
                <a:r>
                  <a:rPr lang="en-US" sz="2800" b="1" smtClean="0">
                    <a:solidFill>
                      <a:schemeClr val="bg1"/>
                    </a:solidFill>
                  </a:rPr>
                  <a:t>New Sample</a:t>
                </a:r>
                <a:endParaRPr lang="en-US" sz="2800" b="1" dirty="0">
                  <a:solidFill>
                    <a:schemeClr val="bg1"/>
                  </a:solidFill>
                </a:endParaRPr>
              </a:p>
            </p:txBody>
          </p:sp>
        </p:grpSp>
        <p:grpSp>
          <p:nvGrpSpPr>
            <p:cNvPr id="11" name="Group 10"/>
            <p:cNvGrpSpPr/>
            <p:nvPr/>
          </p:nvGrpSpPr>
          <p:grpSpPr>
            <a:xfrm>
              <a:off x="3368284" y="2120187"/>
              <a:ext cx="2727716" cy="3099513"/>
              <a:chOff x="3368284" y="2120187"/>
              <a:chExt cx="2727716" cy="3099513"/>
            </a:xfrm>
          </p:grpSpPr>
          <p:sp>
            <p:nvSpPr>
              <p:cNvPr id="12" name="Oval 11"/>
              <p:cNvSpPr/>
              <p:nvPr/>
            </p:nvSpPr>
            <p:spPr>
              <a:xfrm>
                <a:off x="3886200" y="2286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68284" y="376345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733764" y="3581400"/>
                <a:ext cx="304800" cy="304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791200" y="3906982"/>
                <a:ext cx="304800" cy="304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428964" y="4762500"/>
                <a:ext cx="304800" cy="3048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964801" y="4457700"/>
                <a:ext cx="304800" cy="3048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343364" y="4914900"/>
                <a:ext cx="304800" cy="3048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817274" y="2120187"/>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90964" y="25527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826255" y="2814205"/>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Oval 27"/>
          <p:cNvSpPr/>
          <p:nvPr/>
        </p:nvSpPr>
        <p:spPr>
          <a:xfrm>
            <a:off x="5067977" y="3247303"/>
            <a:ext cx="304800" cy="3048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6" idx="3"/>
            <a:endCxn id="28" idx="2"/>
          </p:cNvCxnSpPr>
          <p:nvPr/>
        </p:nvCxnSpPr>
        <p:spPr>
          <a:xfrm>
            <a:off x="3629918" y="2842643"/>
            <a:ext cx="1438059" cy="55706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24" idx="2"/>
          </p:cNvCxnSpPr>
          <p:nvPr/>
        </p:nvCxnSpPr>
        <p:spPr>
          <a:xfrm flipV="1">
            <a:off x="5372777" y="3195210"/>
            <a:ext cx="1354850" cy="186619"/>
          </a:xfrm>
          <a:prstGeom prst="line">
            <a:avLst/>
          </a:prstGeom>
          <a:ln w="28575">
            <a:solidFill>
              <a:srgbClr val="00BFFF"/>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8" idx="5"/>
            <a:endCxn id="14" idx="2"/>
          </p:cNvCxnSpPr>
          <p:nvPr/>
        </p:nvCxnSpPr>
        <p:spPr>
          <a:xfrm>
            <a:off x="5328140" y="3507466"/>
            <a:ext cx="1306996" cy="454939"/>
          </a:xfrm>
          <a:prstGeom prst="line">
            <a:avLst/>
          </a:prstGeom>
          <a:ln w="28575">
            <a:solidFill>
              <a:srgbClr val="00BFFF"/>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7"/>
            <a:endCxn id="12" idx="3"/>
          </p:cNvCxnSpPr>
          <p:nvPr/>
        </p:nvCxnSpPr>
        <p:spPr>
          <a:xfrm flipV="1">
            <a:off x="5328140" y="2774768"/>
            <a:ext cx="504069" cy="517172"/>
          </a:xfrm>
          <a:prstGeom prst="line">
            <a:avLst/>
          </a:prstGeom>
          <a:ln w="28575">
            <a:solidFill>
              <a:srgbClr val="00BFF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028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a:t>
            </a:r>
            <a:r>
              <a:rPr lang="en-US" sz="3600" b="1"/>
              <a:t>- Coding</a:t>
            </a:r>
            <a:r>
              <a:rPr lang="en-US" sz="3600" b="1" smtClean="0"/>
              <a:t> </a:t>
            </a:r>
            <a:endParaRPr lang="en-US" sz="3600" b="1"/>
          </a:p>
        </p:txBody>
      </p:sp>
      <p:grpSp>
        <p:nvGrpSpPr>
          <p:cNvPr id="8" name="Group 7"/>
          <p:cNvGrpSpPr/>
          <p:nvPr/>
        </p:nvGrpSpPr>
        <p:grpSpPr>
          <a:xfrm>
            <a:off x="4450736" y="1721217"/>
            <a:ext cx="4572000" cy="4419600"/>
            <a:chOff x="2447764" y="1371600"/>
            <a:chExt cx="4572000" cy="4419600"/>
          </a:xfrm>
        </p:grpSpPr>
        <p:sp>
          <p:nvSpPr>
            <p:cNvPr id="25" name="Oval 24"/>
            <p:cNvSpPr/>
            <p:nvPr/>
          </p:nvSpPr>
          <p:spPr>
            <a:xfrm>
              <a:off x="2447764" y="1371600"/>
              <a:ext cx="4572000" cy="441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285964" y="2120187"/>
              <a:ext cx="2810036" cy="3099513"/>
              <a:chOff x="3285964" y="2120187"/>
              <a:chExt cx="2810036" cy="3099513"/>
            </a:xfrm>
          </p:grpSpPr>
          <p:sp>
            <p:nvSpPr>
              <p:cNvPr id="12" name="Oval 11"/>
              <p:cNvSpPr/>
              <p:nvPr/>
            </p:nvSpPr>
            <p:spPr>
              <a:xfrm>
                <a:off x="3886200" y="2286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285964" y="3565306"/>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733764" y="3581400"/>
                <a:ext cx="304800" cy="304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791200" y="3906982"/>
                <a:ext cx="304800" cy="304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428964" y="4762500"/>
                <a:ext cx="304800" cy="3048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964801" y="4457700"/>
                <a:ext cx="304800" cy="3048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343364" y="4914900"/>
                <a:ext cx="304800" cy="3048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817274" y="2120187"/>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90964" y="25527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826255" y="2814205"/>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 name="TextBox 30"/>
          <p:cNvSpPr txBox="1"/>
          <p:nvPr/>
        </p:nvSpPr>
        <p:spPr>
          <a:xfrm>
            <a:off x="5748529" y="6243190"/>
            <a:ext cx="2438488" cy="461665"/>
          </a:xfrm>
          <a:prstGeom prst="rect">
            <a:avLst/>
          </a:prstGeom>
          <a:noFill/>
        </p:spPr>
        <p:txBody>
          <a:bodyPr wrap="none" rtlCol="0">
            <a:spAutoFit/>
          </a:bodyPr>
          <a:lstStyle/>
          <a:p>
            <a:r>
              <a:rPr lang="en-US" sz="2400" b="1" dirty="0" err="1" smtClean="0">
                <a:solidFill>
                  <a:schemeClr val="bg1"/>
                </a:solidFill>
              </a:rPr>
              <a:t>K_Selection</a:t>
            </a:r>
            <a:r>
              <a:rPr lang="en-US" sz="2400" b="1" dirty="0" smtClean="0">
                <a:solidFill>
                  <a:schemeClr val="bg1"/>
                </a:solidFill>
              </a:rPr>
              <a:t> = 200</a:t>
            </a:r>
            <a:endParaRPr lang="en-US" sz="2400" b="1" dirty="0">
              <a:solidFill>
                <a:schemeClr val="bg1"/>
              </a:solidFill>
            </a:endParaRPr>
          </a:p>
        </p:txBody>
      </p:sp>
      <p:sp>
        <p:nvSpPr>
          <p:cNvPr id="32" name="TextBox 31"/>
          <p:cNvSpPr txBox="1"/>
          <p:nvPr/>
        </p:nvSpPr>
        <p:spPr>
          <a:xfrm>
            <a:off x="2356937" y="3744157"/>
            <a:ext cx="1260281" cy="646331"/>
          </a:xfrm>
          <a:prstGeom prst="rect">
            <a:avLst/>
          </a:prstGeom>
          <a:noFill/>
        </p:spPr>
        <p:txBody>
          <a:bodyPr wrap="none" rtlCol="0">
            <a:spAutoFit/>
          </a:bodyPr>
          <a:lstStyle/>
          <a:p>
            <a:r>
              <a:rPr lang="en-US" b="1" dirty="0" err="1" smtClean="0">
                <a:solidFill>
                  <a:schemeClr val="bg1"/>
                </a:solidFill>
              </a:rPr>
              <a:t>ColorName</a:t>
            </a:r>
            <a:r>
              <a:rPr lang="en-US" b="1" dirty="0" smtClean="0">
                <a:solidFill>
                  <a:schemeClr val="bg1"/>
                </a:solidFill>
              </a:rPr>
              <a:t/>
            </a:r>
            <a:br>
              <a:rPr lang="en-US" b="1" dirty="0" smtClean="0">
                <a:solidFill>
                  <a:schemeClr val="bg1"/>
                </a:solidFill>
              </a:rPr>
            </a:br>
            <a:r>
              <a:rPr lang="en-US" b="1" dirty="0" smtClean="0">
                <a:solidFill>
                  <a:schemeClr val="bg1"/>
                </a:solidFill>
              </a:rPr>
              <a:t>Distance</a:t>
            </a:r>
            <a:endParaRPr lang="en-US" b="1" dirty="0">
              <a:solidFill>
                <a:schemeClr val="bg1"/>
              </a:solidFill>
            </a:endParaRPr>
          </a:p>
        </p:txBody>
      </p:sp>
      <p:sp>
        <p:nvSpPr>
          <p:cNvPr id="34" name="Left Brace 33"/>
          <p:cNvSpPr/>
          <p:nvPr/>
        </p:nvSpPr>
        <p:spPr>
          <a:xfrm>
            <a:off x="2070865" y="3795303"/>
            <a:ext cx="286072" cy="554182"/>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chemeClr val="bg1"/>
              </a:solidFill>
            </a:endParaRPr>
          </a:p>
        </p:txBody>
      </p:sp>
      <p:cxnSp>
        <p:nvCxnSpPr>
          <p:cNvPr id="35" name="Straight Arrow Connector 34"/>
          <p:cNvCxnSpPr>
            <a:stCxn id="32" idx="3"/>
            <a:endCxn id="13" idx="2"/>
          </p:cNvCxnSpPr>
          <p:nvPr/>
        </p:nvCxnSpPr>
        <p:spPr>
          <a:xfrm>
            <a:off x="3617218" y="4067323"/>
            <a:ext cx="1671718"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 y="1036929"/>
            <a:ext cx="7024254"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4:</a:t>
            </a:r>
            <a:r>
              <a:rPr lang="en-US" sz="2800" b="1" smtClean="0"/>
              <a:t> Take K nearest samples and conclude</a:t>
            </a:r>
            <a:endParaRPr lang="en-US" sz="2800" b="1"/>
          </a:p>
        </p:txBody>
      </p:sp>
    </p:spTree>
    <p:extLst>
      <p:ext uri="{BB962C8B-B14F-4D97-AF65-F5344CB8AC3E}">
        <p14:creationId xmlns:p14="http://schemas.microsoft.com/office/powerpoint/2010/main" val="6719011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a:t>
            </a:r>
            <a:r>
              <a:rPr lang="en-US" sz="3600" b="1"/>
              <a:t>- </a:t>
            </a:r>
            <a:r>
              <a:rPr lang="en-US" sz="3600" b="1" smtClean="0"/>
              <a:t>Coding  </a:t>
            </a:r>
            <a:endParaRPr lang="en-US" sz="3600" b="1"/>
          </a:p>
        </p:txBody>
      </p:sp>
      <p:pic>
        <p:nvPicPr>
          <p:cNvPr id="26" name="Picture 25"/>
          <p:cNvPicPr>
            <a:picLocks noChangeAspect="1"/>
          </p:cNvPicPr>
          <p:nvPr/>
        </p:nvPicPr>
        <p:blipFill>
          <a:blip r:embed="rId2"/>
          <a:stretch>
            <a:fillRect/>
          </a:stretch>
        </p:blipFill>
        <p:spPr>
          <a:xfrm>
            <a:off x="1828800" y="1877608"/>
            <a:ext cx="9144000" cy="4980392"/>
          </a:xfrm>
          <a:prstGeom prst="rect">
            <a:avLst/>
          </a:prstGeom>
        </p:spPr>
      </p:pic>
      <p:sp>
        <p:nvSpPr>
          <p:cNvPr id="27" name="Rectangle 26"/>
          <p:cNvSpPr/>
          <p:nvPr/>
        </p:nvSpPr>
        <p:spPr>
          <a:xfrm>
            <a:off x="1" y="1036929"/>
            <a:ext cx="7024254"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4:</a:t>
            </a:r>
            <a:r>
              <a:rPr lang="en-US" sz="2800" b="1" smtClean="0"/>
              <a:t> Take K nearest samples and conclude</a:t>
            </a:r>
            <a:endParaRPr lang="en-US" sz="2800" b="1"/>
          </a:p>
        </p:txBody>
      </p:sp>
    </p:spTree>
    <p:extLst>
      <p:ext uri="{BB962C8B-B14F-4D97-AF65-F5344CB8AC3E}">
        <p14:creationId xmlns:p14="http://schemas.microsoft.com/office/powerpoint/2010/main" val="3803733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a:t>
            </a:r>
            <a:r>
              <a:rPr lang="en-US" sz="3600" b="1"/>
              <a:t>- Coding</a:t>
            </a:r>
          </a:p>
        </p:txBody>
      </p:sp>
      <p:pic>
        <p:nvPicPr>
          <p:cNvPr id="6" name="Picture 5"/>
          <p:cNvPicPr>
            <a:picLocks noChangeAspect="1"/>
          </p:cNvPicPr>
          <p:nvPr/>
        </p:nvPicPr>
        <p:blipFill>
          <a:blip r:embed="rId2"/>
          <a:stretch>
            <a:fillRect/>
          </a:stretch>
        </p:blipFill>
        <p:spPr>
          <a:xfrm>
            <a:off x="3064786" y="1879892"/>
            <a:ext cx="6700893" cy="4978108"/>
          </a:xfrm>
          <a:prstGeom prst="rect">
            <a:avLst/>
          </a:prstGeom>
        </p:spPr>
      </p:pic>
      <p:sp>
        <p:nvSpPr>
          <p:cNvPr id="8" name="Rectangle 7"/>
          <p:cNvSpPr/>
          <p:nvPr/>
        </p:nvSpPr>
        <p:spPr>
          <a:xfrm>
            <a:off x="1" y="1036929"/>
            <a:ext cx="7024254"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4:</a:t>
            </a:r>
            <a:r>
              <a:rPr lang="en-US" sz="2800" b="1" smtClean="0"/>
              <a:t> Take K nearest samples and conclude</a:t>
            </a:r>
            <a:endParaRPr lang="en-US" sz="2800" b="1"/>
          </a:p>
        </p:txBody>
      </p:sp>
    </p:spTree>
    <p:extLst>
      <p:ext uri="{BB962C8B-B14F-4D97-AF65-F5344CB8AC3E}">
        <p14:creationId xmlns:p14="http://schemas.microsoft.com/office/powerpoint/2010/main" val="29804361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a:t>
            </a:r>
            <a:r>
              <a:rPr lang="en-US" sz="3600" b="1"/>
              <a:t>- Coding</a:t>
            </a:r>
            <a:r>
              <a:rPr lang="en-US" sz="3600" b="1" smtClean="0"/>
              <a:t> </a:t>
            </a:r>
            <a:endParaRPr lang="en-US" sz="3600" b="1"/>
          </a:p>
        </p:txBody>
      </p:sp>
      <p:pic>
        <p:nvPicPr>
          <p:cNvPr id="8" name="Picture 7"/>
          <p:cNvPicPr>
            <a:picLocks noChangeAspect="1"/>
          </p:cNvPicPr>
          <p:nvPr/>
        </p:nvPicPr>
        <p:blipFill>
          <a:blip r:embed="rId2"/>
          <a:stretch>
            <a:fillRect/>
          </a:stretch>
        </p:blipFill>
        <p:spPr>
          <a:xfrm>
            <a:off x="2046513" y="2007412"/>
            <a:ext cx="8360229" cy="4850588"/>
          </a:xfrm>
          <a:prstGeom prst="rect">
            <a:avLst/>
          </a:prstGeom>
        </p:spPr>
      </p:pic>
      <p:sp>
        <p:nvSpPr>
          <p:cNvPr id="9" name="Rectangle 8"/>
          <p:cNvSpPr/>
          <p:nvPr/>
        </p:nvSpPr>
        <p:spPr>
          <a:xfrm>
            <a:off x="1" y="1036929"/>
            <a:ext cx="7024254"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4:</a:t>
            </a:r>
            <a:r>
              <a:rPr lang="en-US" sz="2800" b="1" smtClean="0"/>
              <a:t> Take K nearest samples and conclude</a:t>
            </a:r>
            <a:endParaRPr lang="en-US" sz="2800" b="1"/>
          </a:p>
        </p:txBody>
      </p:sp>
    </p:spTree>
    <p:extLst>
      <p:ext uri="{BB962C8B-B14F-4D97-AF65-F5344CB8AC3E}">
        <p14:creationId xmlns:p14="http://schemas.microsoft.com/office/powerpoint/2010/main" val="2847926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a:t>
            </a:r>
            <a:r>
              <a:rPr lang="en-US" sz="3600" b="1"/>
              <a:t>- Example</a:t>
            </a:r>
          </a:p>
        </p:txBody>
      </p:sp>
      <p:graphicFrame>
        <p:nvGraphicFramePr>
          <p:cNvPr id="10" name="Diagram 9"/>
          <p:cNvGraphicFramePr/>
          <p:nvPr>
            <p:extLst/>
          </p:nvPr>
        </p:nvGraphicFramePr>
        <p:xfrm>
          <a:off x="724694" y="1515641"/>
          <a:ext cx="10476706"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81459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4</a:t>
            </a:fld>
            <a:endParaRPr lang="en-US"/>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852393" y="5170563"/>
            <a:ext cx="4932807"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Price Sorter Machine</a:t>
            </a:r>
            <a:endParaRPr lang="en-US" sz="3600" b="1">
              <a:solidFill>
                <a:schemeClr val="bg1"/>
              </a:solidFill>
              <a:latin typeface="Cambria" panose="020405030504060302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1812" y="1712981"/>
            <a:ext cx="4343400" cy="342900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8660" y="2008448"/>
            <a:ext cx="3700272" cy="3203448"/>
          </a:xfrm>
          <a:prstGeom prst="rect">
            <a:avLst/>
          </a:prstGeom>
        </p:spPr>
      </p:pic>
      <p:sp>
        <p:nvSpPr>
          <p:cNvPr id="14" name="Rectangle 13"/>
          <p:cNvSpPr/>
          <p:nvPr/>
        </p:nvSpPr>
        <p:spPr>
          <a:xfrm>
            <a:off x="6587108" y="5211896"/>
            <a:ext cx="4932807"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1"/>
                </a:solidFill>
                <a:latin typeface="Cambria" panose="02040503050406030204" pitchFamily="18" charset="0"/>
              </a:rPr>
              <a:t>M&amp;M Sorter Machine</a:t>
            </a:r>
            <a:endParaRPr lang="en-US" sz="3600" b="1">
              <a:solidFill>
                <a:schemeClr val="bg1"/>
              </a:solidFill>
              <a:latin typeface="Cambria" panose="02040503050406030204" pitchFamily="18" charset="0"/>
            </a:endParaRPr>
          </a:p>
        </p:txBody>
      </p:sp>
      <p:sp>
        <p:nvSpPr>
          <p:cNvPr id="15" name="Rectangle 14"/>
          <p:cNvSpPr/>
          <p:nvPr/>
        </p:nvSpPr>
        <p:spPr>
          <a:xfrm>
            <a:off x="0" y="0"/>
            <a:ext cx="28432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1.Overview</a:t>
            </a:r>
            <a:endParaRPr lang="en-US" sz="3600" b="1">
              <a:solidFill>
                <a:srgbClr val="00BFFF"/>
              </a:solidFill>
              <a:latin typeface="Cambria" panose="02040503050406030204" pitchFamily="18" charset="0"/>
            </a:endParaRPr>
          </a:p>
        </p:txBody>
      </p:sp>
    </p:spTree>
    <p:extLst>
      <p:ext uri="{BB962C8B-B14F-4D97-AF65-F5344CB8AC3E}">
        <p14:creationId xmlns:p14="http://schemas.microsoft.com/office/powerpoint/2010/main" val="2120211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 Example</a:t>
            </a:r>
            <a:endParaRPr lang="en-US" sz="3600" b="1"/>
          </a:p>
        </p:txBody>
      </p:sp>
      <p:graphicFrame>
        <p:nvGraphicFramePr>
          <p:cNvPr id="16" name="Table 15"/>
          <p:cNvGraphicFramePr>
            <a:graphicFrameLocks noGrp="1"/>
          </p:cNvGraphicFramePr>
          <p:nvPr>
            <p:extLst>
              <p:ext uri="{D42A27DB-BD31-4B8C-83A1-F6EECF244321}">
                <p14:modId xmlns:p14="http://schemas.microsoft.com/office/powerpoint/2010/main" val="878708289"/>
              </p:ext>
            </p:extLst>
          </p:nvPr>
        </p:nvGraphicFramePr>
        <p:xfrm>
          <a:off x="275918" y="1796762"/>
          <a:ext cx="7466608" cy="2621280"/>
        </p:xfrm>
        <a:graphic>
          <a:graphicData uri="http://schemas.openxmlformats.org/drawingml/2006/table">
            <a:tbl>
              <a:tblPr firstRow="1" bandRow="1">
                <a:tableStyleId>{F5AB1C69-6EDB-4FF4-983F-18BD219EF322}</a:tableStyleId>
              </a:tblPr>
              <a:tblGrid>
                <a:gridCol w="1803622"/>
                <a:gridCol w="911507"/>
                <a:gridCol w="872721"/>
                <a:gridCol w="872721"/>
                <a:gridCol w="3006037"/>
              </a:tblGrid>
              <a:tr h="370840">
                <a:tc>
                  <a:txBody>
                    <a:bodyPr/>
                    <a:lstStyle/>
                    <a:p>
                      <a:r>
                        <a:rPr lang="en-US" sz="2000" smtClean="0"/>
                        <a:t>Training Set</a:t>
                      </a:r>
                      <a:endParaRPr lang="en-US" sz="2000">
                        <a:latin typeface="Cambria" panose="02040503050406030204" pitchFamily="18" charset="0"/>
                      </a:endParaRPr>
                    </a:p>
                  </a:txBody>
                  <a:tcPr/>
                </a:tc>
                <a:tc>
                  <a:txBody>
                    <a:bodyPr/>
                    <a:lstStyle/>
                    <a:p>
                      <a:r>
                        <a:rPr lang="en-US" sz="2000" smtClean="0"/>
                        <a:t>%FR</a:t>
                      </a:r>
                      <a:endParaRPr lang="en-US" sz="2000">
                        <a:latin typeface="Cambria" panose="02040503050406030204" pitchFamily="18" charset="0"/>
                      </a:endParaRPr>
                    </a:p>
                  </a:txBody>
                  <a:tcPr/>
                </a:tc>
                <a:tc>
                  <a:txBody>
                    <a:bodyPr/>
                    <a:lstStyle/>
                    <a:p>
                      <a:r>
                        <a:rPr lang="en-US" sz="2000" smtClean="0"/>
                        <a:t>%FG</a:t>
                      </a:r>
                      <a:endParaRPr lang="en-US" sz="2000">
                        <a:latin typeface="Cambria" panose="02040503050406030204" pitchFamily="18" charset="0"/>
                      </a:endParaRPr>
                    </a:p>
                  </a:txBody>
                  <a:tcPr/>
                </a:tc>
                <a:tc>
                  <a:txBody>
                    <a:bodyPr/>
                    <a:lstStyle/>
                    <a:p>
                      <a:r>
                        <a:rPr lang="en-US" sz="2000" smtClean="0"/>
                        <a:t>%FB</a:t>
                      </a:r>
                      <a:endParaRPr lang="en-US" sz="2000">
                        <a:latin typeface="Cambria" panose="02040503050406030204" pitchFamily="18" charset="0"/>
                      </a:endParaRPr>
                    </a:p>
                  </a:txBody>
                  <a:tcPr/>
                </a:tc>
                <a:tc>
                  <a:txBody>
                    <a:bodyPr/>
                    <a:lstStyle/>
                    <a:p>
                      <a:r>
                        <a:rPr lang="en-US" sz="2000" smtClean="0"/>
                        <a:t>Point Name</a:t>
                      </a:r>
                      <a:endParaRPr lang="en-US" sz="2000">
                        <a:latin typeface="Cambria" panose="02040503050406030204" pitchFamily="18" charset="0"/>
                      </a:endParaRPr>
                    </a:p>
                  </a:txBody>
                  <a:tcPr/>
                </a:tc>
              </a:tr>
              <a:tr h="370840">
                <a:tc>
                  <a:txBody>
                    <a:bodyPr/>
                    <a:lstStyle/>
                    <a:p>
                      <a:r>
                        <a:rPr lang="en-US" b="1" smtClean="0">
                          <a:solidFill>
                            <a:srgbClr val="C00000"/>
                          </a:solidFill>
                        </a:rPr>
                        <a:t>Red</a:t>
                      </a:r>
                      <a:r>
                        <a:rPr lang="en-US" b="1" baseline="0" smtClean="0">
                          <a:solidFill>
                            <a:srgbClr val="C00000"/>
                          </a:solidFill>
                        </a:rPr>
                        <a:t> </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54</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23</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31</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A(54,23,31)</a:t>
                      </a:r>
                      <a:endParaRPr lang="en-US" b="1">
                        <a:solidFill>
                          <a:srgbClr val="C00000"/>
                        </a:solidFill>
                        <a:latin typeface="Cambria" panose="02040503050406030204" pitchFamily="18" charset="0"/>
                      </a:endParaRPr>
                    </a:p>
                  </a:txBody>
                  <a:tcPr/>
                </a:tc>
              </a:tr>
              <a:tr h="370840">
                <a:tc>
                  <a:txBody>
                    <a:bodyPr/>
                    <a:lstStyle/>
                    <a:p>
                      <a:r>
                        <a:rPr lang="en-US" b="1" smtClean="0">
                          <a:solidFill>
                            <a:srgbClr val="C00000"/>
                          </a:solidFill>
                        </a:rPr>
                        <a:t>Red</a:t>
                      </a:r>
                      <a:r>
                        <a:rPr lang="en-US" b="1" baseline="0" smtClean="0">
                          <a:solidFill>
                            <a:srgbClr val="C00000"/>
                          </a:solidFill>
                        </a:rPr>
                        <a:t> </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62</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20</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29</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B(62,20,29)</a:t>
                      </a:r>
                      <a:endParaRPr lang="en-US" b="1">
                        <a:solidFill>
                          <a:srgbClr val="C00000"/>
                        </a:solidFill>
                        <a:latin typeface="Cambria" panose="02040503050406030204" pitchFamily="18" charset="0"/>
                      </a:endParaRPr>
                    </a:p>
                  </a:txBody>
                  <a:tcPr/>
                </a:tc>
              </a:tr>
              <a:tr h="370840">
                <a:tc>
                  <a:txBody>
                    <a:bodyPr/>
                    <a:lstStyle/>
                    <a:p>
                      <a:r>
                        <a:rPr lang="en-US" b="1" smtClean="0">
                          <a:solidFill>
                            <a:srgbClr val="C00000"/>
                          </a:solidFill>
                        </a:rPr>
                        <a:t>Red</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57</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19</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25</a:t>
                      </a:r>
                      <a:endParaRPr lang="en-US" b="1">
                        <a:solidFill>
                          <a:srgbClr val="C00000"/>
                        </a:solidFill>
                        <a:latin typeface="Cambria" panose="02040503050406030204" pitchFamily="18" charset="0"/>
                      </a:endParaRPr>
                    </a:p>
                  </a:txBody>
                  <a:tcPr/>
                </a:tc>
                <a:tc>
                  <a:txBody>
                    <a:bodyPr/>
                    <a:lstStyle/>
                    <a:p>
                      <a:r>
                        <a:rPr lang="en-US" b="1" smtClean="0">
                          <a:solidFill>
                            <a:srgbClr val="C00000"/>
                          </a:solidFill>
                        </a:rPr>
                        <a:t>C(57,19,25)</a:t>
                      </a:r>
                      <a:endParaRPr lang="en-US" b="1">
                        <a:solidFill>
                          <a:srgbClr val="C00000"/>
                        </a:solidFill>
                        <a:latin typeface="Cambria" panose="02040503050406030204" pitchFamily="18" charset="0"/>
                      </a:endParaRPr>
                    </a:p>
                  </a:txBody>
                  <a:tcPr/>
                </a:tc>
              </a:tr>
              <a:tr h="370840">
                <a:tc>
                  <a:txBody>
                    <a:bodyPr/>
                    <a:lstStyle/>
                    <a:p>
                      <a:r>
                        <a:rPr lang="en-US" b="1" smtClean="0">
                          <a:solidFill>
                            <a:srgbClr val="7030A0"/>
                          </a:solidFill>
                        </a:rPr>
                        <a:t>Purple</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37</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25</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55</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D(37,25,55)</a:t>
                      </a:r>
                      <a:endParaRPr lang="en-US" b="1">
                        <a:solidFill>
                          <a:srgbClr val="7030A0"/>
                        </a:solidFill>
                        <a:latin typeface="Cambria" panose="02040503050406030204" pitchFamily="18" charset="0"/>
                      </a:endParaRPr>
                    </a:p>
                  </a:txBody>
                  <a:tcPr/>
                </a:tc>
              </a:tr>
              <a:tr h="370840">
                <a:tc>
                  <a:txBody>
                    <a:bodyPr/>
                    <a:lstStyle/>
                    <a:p>
                      <a:r>
                        <a:rPr lang="en-US" b="1" smtClean="0">
                          <a:solidFill>
                            <a:srgbClr val="7030A0"/>
                          </a:solidFill>
                        </a:rPr>
                        <a:t>Purple</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37</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24</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46</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E(37,24,46)</a:t>
                      </a:r>
                      <a:endParaRPr lang="en-US" b="1">
                        <a:solidFill>
                          <a:srgbClr val="7030A0"/>
                        </a:solidFill>
                        <a:latin typeface="Cambria" panose="02040503050406030204" pitchFamily="18" charset="0"/>
                      </a:endParaRPr>
                    </a:p>
                  </a:txBody>
                  <a:tcPr/>
                </a:tc>
              </a:tr>
              <a:tr h="370840">
                <a:tc>
                  <a:txBody>
                    <a:bodyPr/>
                    <a:lstStyle/>
                    <a:p>
                      <a:r>
                        <a:rPr lang="en-US" b="1" smtClean="0">
                          <a:solidFill>
                            <a:srgbClr val="7030A0"/>
                          </a:solidFill>
                        </a:rPr>
                        <a:t>Purple</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39</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25</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50</a:t>
                      </a:r>
                      <a:endParaRPr lang="en-US" b="1">
                        <a:solidFill>
                          <a:srgbClr val="7030A0"/>
                        </a:solidFill>
                        <a:latin typeface="Cambria" panose="02040503050406030204" pitchFamily="18" charset="0"/>
                      </a:endParaRPr>
                    </a:p>
                  </a:txBody>
                  <a:tcPr/>
                </a:tc>
                <a:tc>
                  <a:txBody>
                    <a:bodyPr/>
                    <a:lstStyle/>
                    <a:p>
                      <a:r>
                        <a:rPr lang="en-US" b="1" smtClean="0">
                          <a:solidFill>
                            <a:srgbClr val="7030A0"/>
                          </a:solidFill>
                        </a:rPr>
                        <a:t>F(39,25,50)</a:t>
                      </a:r>
                      <a:endParaRPr lang="en-US" b="1">
                        <a:solidFill>
                          <a:srgbClr val="7030A0"/>
                        </a:solidFill>
                        <a:latin typeface="Cambria" panose="02040503050406030204" pitchFamily="18" charset="0"/>
                      </a:endParaRPr>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868119269"/>
              </p:ext>
            </p:extLst>
          </p:nvPr>
        </p:nvGraphicFramePr>
        <p:xfrm>
          <a:off x="271072" y="5402122"/>
          <a:ext cx="7473618" cy="785515"/>
        </p:xfrm>
        <a:graphic>
          <a:graphicData uri="http://schemas.openxmlformats.org/drawingml/2006/table">
            <a:tbl>
              <a:tblPr firstRow="1" bandRow="1">
                <a:tableStyleId>{1FECB4D8-DB02-4DC6-A0A2-4F2EBAE1DC90}</a:tableStyleId>
              </a:tblPr>
              <a:tblGrid>
                <a:gridCol w="1805315"/>
                <a:gridCol w="912364"/>
                <a:gridCol w="873540"/>
                <a:gridCol w="873540"/>
                <a:gridCol w="3008859"/>
              </a:tblGrid>
              <a:tr h="290025">
                <a:tc>
                  <a:txBody>
                    <a:bodyPr/>
                    <a:lstStyle/>
                    <a:p>
                      <a:r>
                        <a:rPr lang="en-US" smtClean="0"/>
                        <a:t>New Sample</a:t>
                      </a:r>
                      <a:endParaRPr lang="en-US">
                        <a:latin typeface="Cambria" panose="02040503050406030204" pitchFamily="18" charset="0"/>
                      </a:endParaRPr>
                    </a:p>
                  </a:txBody>
                  <a:tcPr/>
                </a:tc>
                <a:tc>
                  <a:txBody>
                    <a:bodyPr/>
                    <a:lstStyle/>
                    <a:p>
                      <a:r>
                        <a:rPr lang="en-US" smtClean="0"/>
                        <a:t>%FR</a:t>
                      </a:r>
                      <a:endParaRPr lang="en-US">
                        <a:latin typeface="Cambria" panose="02040503050406030204" pitchFamily="18" charset="0"/>
                      </a:endParaRPr>
                    </a:p>
                  </a:txBody>
                  <a:tcPr/>
                </a:tc>
                <a:tc>
                  <a:txBody>
                    <a:bodyPr/>
                    <a:lstStyle/>
                    <a:p>
                      <a:r>
                        <a:rPr lang="en-US" smtClean="0"/>
                        <a:t>%FG</a:t>
                      </a:r>
                      <a:endParaRPr lang="en-US">
                        <a:latin typeface="Cambria" panose="02040503050406030204" pitchFamily="18" charset="0"/>
                      </a:endParaRPr>
                    </a:p>
                  </a:txBody>
                  <a:tcPr/>
                </a:tc>
                <a:tc>
                  <a:txBody>
                    <a:bodyPr/>
                    <a:lstStyle/>
                    <a:p>
                      <a:r>
                        <a:rPr lang="en-US" smtClean="0"/>
                        <a:t>%FB</a:t>
                      </a:r>
                      <a:endParaRPr lang="en-US">
                        <a:latin typeface="Cambria" panose="02040503050406030204" pitchFamily="18" charset="0"/>
                      </a:endParaRPr>
                    </a:p>
                  </a:txBody>
                  <a:tcPr/>
                </a:tc>
                <a:tc>
                  <a:txBody>
                    <a:bodyPr/>
                    <a:lstStyle/>
                    <a:p>
                      <a:r>
                        <a:rPr lang="en-US" smtClean="0"/>
                        <a:t>Point Name</a:t>
                      </a:r>
                      <a:endParaRPr lang="en-US">
                        <a:latin typeface="Cambria" panose="02040503050406030204" pitchFamily="18" charset="0"/>
                      </a:endParaRPr>
                    </a:p>
                  </a:txBody>
                  <a:tcPr/>
                </a:tc>
              </a:tr>
              <a:tr h="419755">
                <a:tc>
                  <a:txBody>
                    <a:bodyPr/>
                    <a:lstStyle/>
                    <a:p>
                      <a:r>
                        <a:rPr lang="en-US" b="1" smtClean="0">
                          <a:solidFill>
                            <a:srgbClr val="404040"/>
                          </a:solidFill>
                          <a:latin typeface="+mn-lt"/>
                        </a:rPr>
                        <a:t>Unknow</a:t>
                      </a:r>
                      <a:r>
                        <a:rPr lang="en-US" b="1" baseline="0" smtClean="0">
                          <a:solidFill>
                            <a:srgbClr val="404040"/>
                          </a:solidFill>
                          <a:latin typeface="+mn-lt"/>
                        </a:rPr>
                        <a:t> Color</a:t>
                      </a:r>
                      <a:endParaRPr lang="en-US" b="1">
                        <a:solidFill>
                          <a:srgbClr val="404040"/>
                        </a:solidFill>
                        <a:latin typeface="Cambria" panose="02040503050406030204" pitchFamily="18" charset="0"/>
                      </a:endParaRPr>
                    </a:p>
                  </a:txBody>
                  <a:tcPr/>
                </a:tc>
                <a:tc>
                  <a:txBody>
                    <a:bodyPr/>
                    <a:lstStyle/>
                    <a:p>
                      <a:r>
                        <a:rPr lang="en-US" b="1" smtClean="0">
                          <a:solidFill>
                            <a:srgbClr val="404040"/>
                          </a:solidFill>
                        </a:rPr>
                        <a:t>55</a:t>
                      </a:r>
                      <a:endParaRPr lang="en-US" b="1">
                        <a:solidFill>
                          <a:srgbClr val="404040"/>
                        </a:solidFill>
                        <a:latin typeface="Cambria" panose="02040503050406030204" pitchFamily="18" charset="0"/>
                      </a:endParaRPr>
                    </a:p>
                  </a:txBody>
                  <a:tcPr/>
                </a:tc>
                <a:tc>
                  <a:txBody>
                    <a:bodyPr/>
                    <a:lstStyle/>
                    <a:p>
                      <a:r>
                        <a:rPr lang="en-US" b="1" smtClean="0">
                          <a:solidFill>
                            <a:srgbClr val="404040"/>
                          </a:solidFill>
                        </a:rPr>
                        <a:t>25</a:t>
                      </a:r>
                      <a:endParaRPr lang="en-US" b="1">
                        <a:solidFill>
                          <a:srgbClr val="404040"/>
                        </a:solidFill>
                        <a:latin typeface="Cambria" panose="02040503050406030204" pitchFamily="18" charset="0"/>
                      </a:endParaRPr>
                    </a:p>
                  </a:txBody>
                  <a:tcPr/>
                </a:tc>
                <a:tc>
                  <a:txBody>
                    <a:bodyPr/>
                    <a:lstStyle/>
                    <a:p>
                      <a:r>
                        <a:rPr lang="en-US" b="1" smtClean="0">
                          <a:solidFill>
                            <a:srgbClr val="404040"/>
                          </a:solidFill>
                        </a:rPr>
                        <a:t>32</a:t>
                      </a:r>
                      <a:endParaRPr lang="en-US" b="1">
                        <a:solidFill>
                          <a:srgbClr val="404040"/>
                        </a:solidFill>
                        <a:latin typeface="Cambria" panose="02040503050406030204" pitchFamily="18" charset="0"/>
                      </a:endParaRPr>
                    </a:p>
                  </a:txBody>
                  <a:tcPr/>
                </a:tc>
                <a:tc>
                  <a:txBody>
                    <a:bodyPr/>
                    <a:lstStyle/>
                    <a:p>
                      <a:r>
                        <a:rPr lang="en-US" b="1" smtClean="0">
                          <a:solidFill>
                            <a:srgbClr val="404040"/>
                          </a:solidFill>
                        </a:rPr>
                        <a:t>O(55,25,32)</a:t>
                      </a:r>
                      <a:endParaRPr lang="en-US" b="1">
                        <a:solidFill>
                          <a:srgbClr val="404040"/>
                        </a:solidFill>
                        <a:latin typeface="Cambria" panose="02040503050406030204" pitchFamily="18" charset="0"/>
                      </a:endParaRPr>
                    </a:p>
                  </a:txBody>
                  <a:tcPr/>
                </a:tc>
              </a:tr>
            </a:tbl>
          </a:graphicData>
        </a:graphic>
      </p:graphicFrame>
      <p:sp>
        <p:nvSpPr>
          <p:cNvPr id="20" name="Rectangle 19"/>
          <p:cNvSpPr/>
          <p:nvPr/>
        </p:nvSpPr>
        <p:spPr>
          <a:xfrm>
            <a:off x="0" y="953799"/>
            <a:ext cx="437803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1:</a:t>
            </a:r>
            <a:r>
              <a:rPr lang="en-US" sz="2800" b="1" smtClean="0"/>
              <a:t> Select training set</a:t>
            </a:r>
            <a:endParaRPr lang="en-US" sz="2800" b="1"/>
          </a:p>
        </p:txBody>
      </p:sp>
      <p:sp>
        <p:nvSpPr>
          <p:cNvPr id="21" name="Rectangle 20"/>
          <p:cNvSpPr/>
          <p:nvPr/>
        </p:nvSpPr>
        <p:spPr>
          <a:xfrm>
            <a:off x="0" y="4542129"/>
            <a:ext cx="4378036"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2:</a:t>
            </a:r>
            <a:r>
              <a:rPr lang="en-US" sz="2800" b="1" smtClean="0"/>
              <a:t> Input new sample</a:t>
            </a:r>
            <a:endParaRPr lang="en-US" sz="2800" b="1"/>
          </a:p>
        </p:txBody>
      </p:sp>
    </p:spTree>
    <p:extLst>
      <p:ext uri="{BB962C8B-B14F-4D97-AF65-F5344CB8AC3E}">
        <p14:creationId xmlns:p14="http://schemas.microsoft.com/office/powerpoint/2010/main" val="13509755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 Example</a:t>
            </a:r>
            <a:endParaRPr lang="en-US" sz="3600" b="1"/>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23595897"/>
                  </p:ext>
                </p:extLst>
              </p:nvPr>
            </p:nvGraphicFramePr>
            <p:xfrm>
              <a:off x="4427177" y="979347"/>
              <a:ext cx="7205662" cy="5806506"/>
            </p:xfrm>
            <a:graphic>
              <a:graphicData uri="http://schemas.openxmlformats.org/drawingml/2006/table">
                <a:tbl>
                  <a:tblPr firstRow="1" bandRow="1">
                    <a:tableStyleId>{F5AB1C69-6EDB-4FF4-983F-18BD219EF322}</a:tableStyleId>
                  </a:tblPr>
                  <a:tblGrid>
                    <a:gridCol w="1200944"/>
                    <a:gridCol w="1836737"/>
                    <a:gridCol w="4167981"/>
                  </a:tblGrid>
                  <a:tr h="355738">
                    <a:tc>
                      <a:txBody>
                        <a:bodyPr/>
                        <a:lstStyle/>
                        <a:p>
                          <a:r>
                            <a:rPr lang="en-US" sz="2000" smtClean="0"/>
                            <a:t>Vecto</a:t>
                          </a:r>
                          <a:endParaRPr lang="en-US" sz="2000">
                            <a:latin typeface="Cambria" panose="02040503050406030204" pitchFamily="18" charset="0"/>
                          </a:endParaRPr>
                        </a:p>
                      </a:txBody>
                      <a:tcPr/>
                    </a:tc>
                    <a:tc>
                      <a:txBody>
                        <a:bodyPr/>
                        <a:lstStyle/>
                        <a:p>
                          <a:r>
                            <a:rPr lang="en-US" sz="2000" smtClean="0"/>
                            <a:t>Coordinates</a:t>
                          </a:r>
                          <a:endParaRPr lang="en-US" sz="2000">
                            <a:latin typeface="Cambria" panose="02040503050406030204" pitchFamily="18" charset="0"/>
                          </a:endParaRPr>
                        </a:p>
                      </a:txBody>
                      <a:tcPr/>
                    </a:tc>
                    <a:tc>
                      <a:txBody>
                        <a:bodyPr/>
                        <a:lstStyle/>
                        <a:p>
                          <a:pPr algn="ctr"/>
                          <a:r>
                            <a:rPr lang="en-US" sz="2000" smtClean="0"/>
                            <a:t>Disctance</a:t>
                          </a:r>
                          <a:endParaRPr lang="en-US" sz="2000">
                            <a:latin typeface="Cambria" panose="02040503050406030204" pitchFamily="18" charset="0"/>
                          </a:endParaRPr>
                        </a:p>
                      </a:txBody>
                      <a:tcPr/>
                    </a:tc>
                  </a:tr>
                  <a:tr h="758132">
                    <a:tc>
                      <a:txBody>
                        <a:bodyPr/>
                        <a:lstStyle/>
                        <a:p>
                          <a:r>
                            <a:rPr lang="en-US" b="1" smtClean="0">
                              <a:solidFill>
                                <a:srgbClr val="404040"/>
                              </a:solidFill>
                            </a:rPr>
                            <a:t>OA =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smtClean="0">
                              <a:solidFill>
                                <a:srgbClr val="404040"/>
                              </a:solidFill>
                              <a:effectLst/>
                            </a:rPr>
                            <a:t>(-1,-2,-1)</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ad>
                                  <m:radPr>
                                    <m:degHide m:val="on"/>
                                    <m:ctrlPr>
                                      <a:rPr lang="en-US" sz="1800" b="1" i="1" smtClean="0">
                                        <a:solidFill>
                                          <a:srgbClr val="404040"/>
                                        </a:solidFill>
                                        <a:effectLst/>
                                        <a:latin typeface="Cambria Math" panose="02040503050406030204" pitchFamily="18" charset="0"/>
                                      </a:rPr>
                                    </m:ctrlPr>
                                  </m:radPr>
                                  <m:deg/>
                                  <m:e>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𝟏</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𝟐</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𝟏</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e>
                                </m:rad>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𝟐</m:t>
                                </m:r>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𝟒𝟓</m:t>
                                </m:r>
                              </m:oMath>
                            </m:oMathPara>
                          </a14:m>
                          <a:endParaRPr lang="en-US" sz="1800" b="1">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tc>
                  </a:tr>
                  <a:tr h="886355">
                    <a:tc>
                      <a:txBody>
                        <a:bodyPr/>
                        <a:lstStyle/>
                        <a:p>
                          <a:r>
                            <a:rPr lang="en-US" b="1" smtClean="0">
                              <a:solidFill>
                                <a:srgbClr val="404040"/>
                              </a:solidFill>
                            </a:rPr>
                            <a:t>OB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(7,-5,-3)</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800" b="1" i="1" smtClean="0">
                                        <a:solidFill>
                                          <a:srgbClr val="404040"/>
                                        </a:solidFill>
                                        <a:effectLst/>
                                        <a:latin typeface="Cambria Math" panose="02040503050406030204" pitchFamily="18" charset="0"/>
                                      </a:rPr>
                                    </m:ctrlPr>
                                  </m:radPr>
                                  <m:deg/>
                                  <m:e>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𝟕</m:t>
                                        </m:r>
                                        <m:r>
                                          <a:rPr lang="en-US" sz="1800" b="1" smtClean="0">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𝟓</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𝟑</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e>
                                </m:rad>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𝟗</m:t>
                                </m:r>
                                <m:r>
                                  <a:rPr lang="en-US" sz="1800" b="1" smtClean="0">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𝟏𝟏</m:t>
                                </m:r>
                              </m:oMath>
                            </m:oMathPara>
                          </a14:m>
                          <a:endParaRPr lang="en-US" sz="1800" b="1">
                            <a:solidFill>
                              <a:srgbClr val="404040"/>
                            </a:solidFill>
                            <a:effectLst/>
                          </a:endParaRPr>
                        </a:p>
                        <a:p>
                          <a:endParaRPr lang="en-US" b="1">
                            <a:solidFill>
                              <a:srgbClr val="404040"/>
                            </a:solidFill>
                            <a:latin typeface="Cambria" panose="02040503050406030204" pitchFamily="18" charset="0"/>
                          </a:endParaRPr>
                        </a:p>
                      </a:txBody>
                      <a:tcPr anchor="ctr"/>
                    </a:tc>
                  </a:tr>
                  <a:tr h="886355">
                    <a:tc>
                      <a:txBody>
                        <a:bodyPr/>
                        <a:lstStyle/>
                        <a:p>
                          <a:r>
                            <a:rPr lang="en-US" b="1" smtClean="0">
                              <a:solidFill>
                                <a:srgbClr val="404040"/>
                              </a:solidFill>
                            </a:rPr>
                            <a:t>OC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(2,-6,-7)</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800" b="1" i="1" smtClean="0">
                                        <a:solidFill>
                                          <a:srgbClr val="404040"/>
                                        </a:solidFill>
                                        <a:effectLst/>
                                        <a:latin typeface="Cambria Math" panose="02040503050406030204" pitchFamily="18" charset="0"/>
                                      </a:rPr>
                                    </m:ctrlPr>
                                  </m:radPr>
                                  <m:deg/>
                                  <m:e>
                                    <m:sSup>
                                      <m:sSupPr>
                                        <m:ctrlPr>
                                          <a:rPr lang="en-US" sz="1800" b="1" i="1">
                                            <a:solidFill>
                                              <a:srgbClr val="404040"/>
                                            </a:solidFill>
                                            <a:effectLst/>
                                            <a:latin typeface="Cambria Math" panose="02040503050406030204" pitchFamily="18" charset="0"/>
                                          </a:rPr>
                                        </m:ctrlPr>
                                      </m:sSupPr>
                                      <m:e>
                                        <m:r>
                                          <a:rPr lang="en-US" sz="1800" b="1" smtClean="0">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𝟐</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𝟔</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𝟕</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e>
                                </m:rad>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𝟗</m:t>
                                </m:r>
                                <m:r>
                                  <a:rPr lang="en-US" sz="1800" b="1" smtClean="0">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𝟒𝟑</m:t>
                                </m:r>
                              </m:oMath>
                            </m:oMathPara>
                          </a14:m>
                          <a:endParaRPr lang="en-US" sz="1800" b="1">
                            <a:solidFill>
                              <a:srgbClr val="404040"/>
                            </a:solidFill>
                            <a:effectLst/>
                          </a:endParaRPr>
                        </a:p>
                        <a:p>
                          <a:endParaRPr lang="en-US" b="1">
                            <a:solidFill>
                              <a:srgbClr val="404040"/>
                            </a:solidFill>
                            <a:latin typeface="Cambria" panose="02040503050406030204" pitchFamily="18" charset="0"/>
                          </a:endParaRPr>
                        </a:p>
                      </a:txBody>
                      <a:tcPr anchor="ctr"/>
                    </a:tc>
                  </a:tr>
                  <a:tr h="886355">
                    <a:tc>
                      <a:txBody>
                        <a:bodyPr/>
                        <a:lstStyle/>
                        <a:p>
                          <a:r>
                            <a:rPr lang="en-US" b="1" smtClean="0">
                              <a:solidFill>
                                <a:srgbClr val="404040"/>
                              </a:solidFill>
                            </a:rPr>
                            <a:t>OD =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(-18,0,23)</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800" b="1" i="1" smtClean="0">
                                        <a:solidFill>
                                          <a:srgbClr val="404040"/>
                                        </a:solidFill>
                                        <a:effectLst/>
                                        <a:latin typeface="Cambria Math" panose="02040503050406030204" pitchFamily="18" charset="0"/>
                                      </a:rPr>
                                    </m:ctrlPr>
                                  </m:radPr>
                                  <m:deg/>
                                  <m:e>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𝟏</m:t>
                                        </m:r>
                                        <m:r>
                                          <a:rPr lang="en-US" sz="1800" b="1" i="1" smtClean="0">
                                            <a:solidFill>
                                              <a:srgbClr val="404040"/>
                                            </a:solidFill>
                                            <a:effectLst/>
                                            <a:latin typeface="Cambria Math" panose="02040503050406030204" pitchFamily="18" charset="0"/>
                                          </a:rPr>
                                          <m:t>𝟖</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𝟎</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𝟐𝟑</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e>
                                </m:rad>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𝟐</m:t>
                                </m:r>
                                <m:r>
                                  <a:rPr lang="en-US" sz="1800" b="1" i="1" smtClean="0">
                                    <a:solidFill>
                                      <a:srgbClr val="404040"/>
                                    </a:solidFill>
                                    <a:effectLst/>
                                    <a:latin typeface="Cambria Math" panose="02040503050406030204" pitchFamily="18" charset="0"/>
                                  </a:rPr>
                                  <m:t>𝟗</m:t>
                                </m:r>
                                <m:r>
                                  <a:rPr lang="en-US" sz="1800" b="1" smtClean="0">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𝟐𝟎</m:t>
                                </m:r>
                              </m:oMath>
                            </m:oMathPara>
                          </a14:m>
                          <a:endParaRPr lang="en-US" sz="1800" b="1">
                            <a:solidFill>
                              <a:srgbClr val="404040"/>
                            </a:solidFill>
                            <a:effectLst/>
                          </a:endParaRPr>
                        </a:p>
                        <a:p>
                          <a:endParaRPr lang="en-US" b="1">
                            <a:solidFill>
                              <a:srgbClr val="404040"/>
                            </a:solidFill>
                            <a:latin typeface="Cambria" panose="02040503050406030204" pitchFamily="18" charset="0"/>
                          </a:endParaRPr>
                        </a:p>
                      </a:txBody>
                      <a:tcPr anchor="ctr"/>
                    </a:tc>
                  </a:tr>
                  <a:tr h="886355">
                    <a:tc>
                      <a:txBody>
                        <a:bodyPr/>
                        <a:lstStyle/>
                        <a:p>
                          <a:r>
                            <a:rPr lang="en-US" b="1" smtClean="0">
                              <a:solidFill>
                                <a:srgbClr val="404040"/>
                              </a:solidFill>
                            </a:rPr>
                            <a:t>OE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(-18,-1,14)</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800" b="1" i="1" smtClean="0">
                                        <a:solidFill>
                                          <a:srgbClr val="404040"/>
                                        </a:solidFill>
                                        <a:effectLst/>
                                        <a:latin typeface="Cambria Math" panose="02040503050406030204" pitchFamily="18" charset="0"/>
                                      </a:rPr>
                                    </m:ctrlPr>
                                  </m:radPr>
                                  <m:deg/>
                                  <m:e>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𝟏</m:t>
                                        </m:r>
                                        <m:r>
                                          <a:rPr lang="en-US" sz="1800" b="1" i="1" smtClean="0">
                                            <a:solidFill>
                                              <a:srgbClr val="404040"/>
                                            </a:solidFill>
                                            <a:effectLst/>
                                            <a:latin typeface="Cambria Math" panose="02040503050406030204" pitchFamily="18" charset="0"/>
                                          </a:rPr>
                                          <m:t>𝟖</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𝟏</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𝟏𝟒</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e>
                                </m:rad>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𝟐𝟐</m:t>
                                </m:r>
                                <m:r>
                                  <a:rPr lang="en-US" sz="1800" b="1" smtClean="0">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𝟖𝟑</m:t>
                                </m:r>
                              </m:oMath>
                            </m:oMathPara>
                          </a14:m>
                          <a:endParaRPr lang="en-US" sz="1800" b="1">
                            <a:solidFill>
                              <a:srgbClr val="404040"/>
                            </a:solidFill>
                            <a:effectLst/>
                          </a:endParaRPr>
                        </a:p>
                        <a:p>
                          <a:endParaRPr lang="en-US" b="1">
                            <a:solidFill>
                              <a:srgbClr val="404040"/>
                            </a:solidFill>
                            <a:latin typeface="Cambria" panose="02040503050406030204" pitchFamily="18" charset="0"/>
                          </a:endParaRPr>
                        </a:p>
                      </a:txBody>
                      <a:tcPr anchor="ctr"/>
                    </a:tc>
                  </a:tr>
                  <a:tr h="886355">
                    <a:tc>
                      <a:txBody>
                        <a:bodyPr/>
                        <a:lstStyle/>
                        <a:p>
                          <a:r>
                            <a:rPr lang="en-US" b="1" smtClean="0">
                              <a:solidFill>
                                <a:srgbClr val="404040"/>
                              </a:solidFill>
                            </a:rPr>
                            <a:t>OF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(-16,0,18)</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800" b="1" i="1" smtClean="0">
                                        <a:solidFill>
                                          <a:srgbClr val="404040"/>
                                        </a:solidFill>
                                        <a:effectLst/>
                                        <a:latin typeface="Cambria Math" panose="02040503050406030204" pitchFamily="18" charset="0"/>
                                      </a:rPr>
                                    </m:ctrlPr>
                                  </m:radPr>
                                  <m:deg/>
                                  <m:e>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𝟏</m:t>
                                        </m:r>
                                        <m:r>
                                          <a:rPr lang="en-US" sz="1800" b="1" i="1" smtClean="0">
                                            <a:solidFill>
                                              <a:srgbClr val="404040"/>
                                            </a:solidFill>
                                            <a:effectLst/>
                                            <a:latin typeface="Cambria Math" panose="02040503050406030204" pitchFamily="18" charset="0"/>
                                          </a:rPr>
                                          <m:t>𝟔</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𝟎</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r>
                                      <a:rPr lang="en-US" sz="1800" b="1">
                                        <a:solidFill>
                                          <a:srgbClr val="404040"/>
                                        </a:solidFill>
                                        <a:effectLst/>
                                        <a:latin typeface="Cambria Math" panose="02040503050406030204" pitchFamily="18" charset="0"/>
                                      </a:rPr>
                                      <m:t>+</m:t>
                                    </m:r>
                                    <m:sSup>
                                      <m:sSupPr>
                                        <m:ctrlPr>
                                          <a:rPr lang="en-US" sz="1800" b="1" i="1">
                                            <a:solidFill>
                                              <a:srgbClr val="404040"/>
                                            </a:solidFill>
                                            <a:effectLst/>
                                            <a:latin typeface="Cambria Math" panose="02040503050406030204" pitchFamily="18" charset="0"/>
                                          </a:rPr>
                                        </m:ctrlPr>
                                      </m:sSupPr>
                                      <m:e>
                                        <m:r>
                                          <a:rPr lang="en-US" sz="1800" b="1">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𝟏𝟖</m:t>
                                        </m:r>
                                        <m:r>
                                          <a:rPr lang="en-US" sz="1800" b="1">
                                            <a:solidFill>
                                              <a:srgbClr val="404040"/>
                                            </a:solidFill>
                                            <a:effectLst/>
                                            <a:latin typeface="Cambria Math" panose="02040503050406030204" pitchFamily="18" charset="0"/>
                                          </a:rPr>
                                          <m:t>)</m:t>
                                        </m:r>
                                      </m:e>
                                      <m:sup>
                                        <m:r>
                                          <a:rPr lang="en-US" sz="1800" b="1" i="1">
                                            <a:solidFill>
                                              <a:srgbClr val="404040"/>
                                            </a:solidFill>
                                            <a:effectLst/>
                                            <a:latin typeface="Cambria Math" panose="02040503050406030204" pitchFamily="18" charset="0"/>
                                          </a:rPr>
                                          <m:t>𝟐</m:t>
                                        </m:r>
                                      </m:sup>
                                    </m:sSup>
                                  </m:e>
                                </m:rad>
                                <m:r>
                                  <a:rPr lang="en-US" sz="1800" b="1">
                                    <a:solidFill>
                                      <a:srgbClr val="404040"/>
                                    </a:solidFill>
                                    <a:effectLst/>
                                    <a:latin typeface="Cambria Math" panose="02040503050406030204" pitchFamily="18" charset="0"/>
                                  </a:rPr>
                                  <m:t>=</m:t>
                                </m:r>
                                <m:r>
                                  <a:rPr lang="en-US" sz="1800" b="1" i="1">
                                    <a:solidFill>
                                      <a:srgbClr val="404040"/>
                                    </a:solidFill>
                                    <a:effectLst/>
                                    <a:latin typeface="Cambria Math" panose="02040503050406030204" pitchFamily="18" charset="0"/>
                                  </a:rPr>
                                  <m:t>𝟐</m:t>
                                </m:r>
                                <m:r>
                                  <a:rPr lang="en-US" sz="1800" b="1" i="1" smtClean="0">
                                    <a:solidFill>
                                      <a:srgbClr val="404040"/>
                                    </a:solidFill>
                                    <a:effectLst/>
                                    <a:latin typeface="Cambria Math" panose="02040503050406030204" pitchFamily="18" charset="0"/>
                                  </a:rPr>
                                  <m:t>𝟒</m:t>
                                </m:r>
                                <m:r>
                                  <a:rPr lang="en-US" sz="1800" b="1" smtClean="0">
                                    <a:solidFill>
                                      <a:srgbClr val="404040"/>
                                    </a:solidFill>
                                    <a:effectLst/>
                                    <a:latin typeface="Cambria Math" panose="02040503050406030204" pitchFamily="18" charset="0"/>
                                  </a:rPr>
                                  <m:t>.</m:t>
                                </m:r>
                                <m:r>
                                  <a:rPr lang="en-US" sz="1800" b="1" i="1" smtClean="0">
                                    <a:solidFill>
                                      <a:srgbClr val="404040"/>
                                    </a:solidFill>
                                    <a:effectLst/>
                                    <a:latin typeface="Cambria Math" panose="02040503050406030204" pitchFamily="18" charset="0"/>
                                  </a:rPr>
                                  <m:t>𝟎𝟖</m:t>
                                </m:r>
                              </m:oMath>
                            </m:oMathPara>
                          </a14:m>
                          <a:endParaRPr lang="en-US" sz="1800" b="1">
                            <a:solidFill>
                              <a:srgbClr val="404040"/>
                            </a:solidFill>
                            <a:effectLst/>
                          </a:endParaRPr>
                        </a:p>
                        <a:p>
                          <a:endParaRPr lang="en-US" b="1">
                            <a:solidFill>
                              <a:srgbClr val="404040"/>
                            </a:solidFill>
                            <a:latin typeface="Cambria" panose="02040503050406030204" pitchFamily="18" charset="0"/>
                          </a:endParaRPr>
                        </a:p>
                      </a:txBody>
                      <a:tcPr anchor="ct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23595897"/>
                  </p:ext>
                </p:extLst>
              </p:nvPr>
            </p:nvGraphicFramePr>
            <p:xfrm>
              <a:off x="4427177" y="979347"/>
              <a:ext cx="7205662" cy="5806506"/>
            </p:xfrm>
            <a:graphic>
              <a:graphicData uri="http://schemas.openxmlformats.org/drawingml/2006/table">
                <a:tbl>
                  <a:tblPr firstRow="1" bandRow="1">
                    <a:tableStyleId>{F5AB1C69-6EDB-4FF4-983F-18BD219EF322}</a:tableStyleId>
                  </a:tblPr>
                  <a:tblGrid>
                    <a:gridCol w="1200944"/>
                    <a:gridCol w="1836737"/>
                    <a:gridCol w="4167981"/>
                  </a:tblGrid>
                  <a:tr h="396240">
                    <a:tc>
                      <a:txBody>
                        <a:bodyPr/>
                        <a:lstStyle/>
                        <a:p>
                          <a:r>
                            <a:rPr lang="en-US" sz="2000" smtClean="0"/>
                            <a:t>Vecto</a:t>
                          </a:r>
                          <a:endParaRPr lang="en-US" sz="2000">
                            <a:latin typeface="Cambria" panose="02040503050406030204" pitchFamily="18" charset="0"/>
                          </a:endParaRPr>
                        </a:p>
                      </a:txBody>
                      <a:tcPr/>
                    </a:tc>
                    <a:tc>
                      <a:txBody>
                        <a:bodyPr/>
                        <a:lstStyle/>
                        <a:p>
                          <a:r>
                            <a:rPr lang="en-US" sz="2000" smtClean="0"/>
                            <a:t>Coordinates</a:t>
                          </a:r>
                          <a:endParaRPr lang="en-US" sz="2000">
                            <a:latin typeface="Cambria" panose="02040503050406030204" pitchFamily="18" charset="0"/>
                          </a:endParaRPr>
                        </a:p>
                      </a:txBody>
                      <a:tcPr/>
                    </a:tc>
                    <a:tc>
                      <a:txBody>
                        <a:bodyPr/>
                        <a:lstStyle/>
                        <a:p>
                          <a:pPr algn="ctr"/>
                          <a:r>
                            <a:rPr lang="en-US" sz="2000" smtClean="0"/>
                            <a:t>Disctance</a:t>
                          </a:r>
                          <a:endParaRPr lang="en-US" sz="2000">
                            <a:latin typeface="Cambria" panose="02040503050406030204" pitchFamily="18" charset="0"/>
                          </a:endParaRPr>
                        </a:p>
                      </a:txBody>
                      <a:tcPr/>
                    </a:tc>
                  </a:tr>
                  <a:tr h="790321">
                    <a:tc>
                      <a:txBody>
                        <a:bodyPr/>
                        <a:lstStyle/>
                        <a:p>
                          <a:r>
                            <a:rPr lang="en-US" b="1" smtClean="0">
                              <a:solidFill>
                                <a:srgbClr val="404040"/>
                              </a:solidFill>
                            </a:rPr>
                            <a:t>OA =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smtClean="0">
                              <a:solidFill>
                                <a:srgbClr val="404040"/>
                              </a:solidFill>
                              <a:effectLst/>
                            </a:rPr>
                            <a:t>(-1,-2,-1)</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endParaRPr lang="en-US"/>
                        </a:p>
                      </a:txBody>
                      <a:tcPr anchor="ctr">
                        <a:blipFill rotWithShape="0">
                          <a:blip r:embed="rId2"/>
                          <a:stretch>
                            <a:fillRect l="-73099" t="-53846" r="-585" b="-585385"/>
                          </a:stretch>
                        </a:blipFill>
                      </a:tcPr>
                    </a:tc>
                  </a:tr>
                  <a:tr h="923989">
                    <a:tc>
                      <a:txBody>
                        <a:bodyPr/>
                        <a:lstStyle/>
                        <a:p>
                          <a:r>
                            <a:rPr lang="en-US" b="1" smtClean="0">
                              <a:solidFill>
                                <a:srgbClr val="404040"/>
                              </a:solidFill>
                            </a:rPr>
                            <a:t>OB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(7,-5,-3)</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endParaRPr lang="en-US"/>
                        </a:p>
                      </a:txBody>
                      <a:tcPr anchor="ctr">
                        <a:blipFill rotWithShape="0">
                          <a:blip r:embed="rId2"/>
                          <a:stretch>
                            <a:fillRect l="-73099" t="-131579" r="-585" b="-400658"/>
                          </a:stretch>
                        </a:blipFill>
                      </a:tcPr>
                    </a:tc>
                  </a:tr>
                  <a:tr h="923989">
                    <a:tc>
                      <a:txBody>
                        <a:bodyPr/>
                        <a:lstStyle/>
                        <a:p>
                          <a:r>
                            <a:rPr lang="en-US" b="1" smtClean="0">
                              <a:solidFill>
                                <a:srgbClr val="404040"/>
                              </a:solidFill>
                            </a:rPr>
                            <a:t>OC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(2,-6,-7)</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endParaRPr lang="en-US"/>
                        </a:p>
                      </a:txBody>
                      <a:tcPr anchor="ctr">
                        <a:blipFill rotWithShape="0">
                          <a:blip r:embed="rId2"/>
                          <a:stretch>
                            <a:fillRect l="-73099" t="-231579" r="-585" b="-300658"/>
                          </a:stretch>
                        </a:blipFill>
                      </a:tcPr>
                    </a:tc>
                  </a:tr>
                  <a:tr h="923989">
                    <a:tc>
                      <a:txBody>
                        <a:bodyPr/>
                        <a:lstStyle/>
                        <a:p>
                          <a:r>
                            <a:rPr lang="en-US" b="1" smtClean="0">
                              <a:solidFill>
                                <a:srgbClr val="404040"/>
                              </a:solidFill>
                            </a:rPr>
                            <a:t>OD =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(-18,0,23)</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endParaRPr lang="en-US"/>
                        </a:p>
                      </a:txBody>
                      <a:tcPr anchor="ctr">
                        <a:blipFill rotWithShape="0">
                          <a:blip r:embed="rId2"/>
                          <a:stretch>
                            <a:fillRect l="-73099" t="-333775" r="-585" b="-202649"/>
                          </a:stretch>
                        </a:blipFill>
                      </a:tcPr>
                    </a:tc>
                  </a:tr>
                  <a:tr h="923989">
                    <a:tc>
                      <a:txBody>
                        <a:bodyPr/>
                        <a:lstStyle/>
                        <a:p>
                          <a:r>
                            <a:rPr lang="en-US" b="1" smtClean="0">
                              <a:solidFill>
                                <a:srgbClr val="404040"/>
                              </a:solidFill>
                            </a:rPr>
                            <a:t>OE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(-18,-1,14)</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endParaRPr lang="en-US"/>
                        </a:p>
                      </a:txBody>
                      <a:tcPr anchor="ctr">
                        <a:blipFill rotWithShape="0">
                          <a:blip r:embed="rId2"/>
                          <a:stretch>
                            <a:fillRect l="-73099" t="-430921" r="-585" b="-101316"/>
                          </a:stretch>
                        </a:blipFill>
                      </a:tcPr>
                    </a:tc>
                  </a:tr>
                  <a:tr h="923989">
                    <a:tc>
                      <a:txBody>
                        <a:bodyPr/>
                        <a:lstStyle/>
                        <a:p>
                          <a:r>
                            <a:rPr lang="en-US" b="1" smtClean="0">
                              <a:solidFill>
                                <a:srgbClr val="404040"/>
                              </a:solidFill>
                            </a:rPr>
                            <a:t>OF =</a:t>
                          </a:r>
                          <a:endParaRPr lang="en-US" b="1">
                            <a:solidFill>
                              <a:srgbClr val="404040"/>
                            </a:solidFill>
                            <a:latin typeface="Cambria" panose="02040503050406030204" pitchFamily="18" charset="0"/>
                          </a:endParaRPr>
                        </a:p>
                      </a:txBody>
                      <a:tcPr anchor="ctr"/>
                    </a:tc>
                    <a:tc>
                      <a:txBody>
                        <a:bodyPr/>
                        <a:lstStyle/>
                        <a:p>
                          <a:pPr algn="l" fontAlgn="b"/>
                          <a:r>
                            <a:rPr lang="en-US" sz="1800" b="1" u="none" strike="noStrike">
                              <a:solidFill>
                                <a:srgbClr val="404040"/>
                              </a:solidFill>
                              <a:effectLst/>
                            </a:rPr>
                            <a:t>(-16,0,18)</a:t>
                          </a:r>
                          <a:endParaRPr lang="en-US" sz="1800" b="1" i="0" u="none" strike="noStrike">
                            <a:solidFill>
                              <a:srgbClr val="404040"/>
                            </a:solidFill>
                            <a:effectLst/>
                            <a:latin typeface="Cambria" panose="02040503050406030204" pitchFamily="18" charset="0"/>
                          </a:endParaRPr>
                        </a:p>
                      </a:txBody>
                      <a:tcPr marL="9525" marR="9525" marT="9525" marB="0" anchor="ctr"/>
                    </a:tc>
                    <a:tc>
                      <a:txBody>
                        <a:bodyPr/>
                        <a:lstStyle/>
                        <a:p>
                          <a:endParaRPr lang="en-US"/>
                        </a:p>
                      </a:txBody>
                      <a:tcPr anchor="ctr">
                        <a:blipFill rotWithShape="0">
                          <a:blip r:embed="rId2"/>
                          <a:stretch>
                            <a:fillRect l="-73099" t="-530921" r="-585" b="-1316"/>
                          </a:stretch>
                        </a:blipFill>
                      </a:tcPr>
                    </a:tc>
                  </a:tr>
                </a:tbl>
              </a:graphicData>
            </a:graphic>
          </p:graphicFrame>
        </mc:Fallback>
      </mc:AlternateContent>
      <p:sp>
        <p:nvSpPr>
          <p:cNvPr id="9" name="Rectangle 8"/>
          <p:cNvSpPr/>
          <p:nvPr/>
        </p:nvSpPr>
        <p:spPr>
          <a:xfrm>
            <a:off x="0" y="1036929"/>
            <a:ext cx="4128655"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3:</a:t>
            </a:r>
            <a:r>
              <a:rPr lang="en-US" sz="2800" b="1" smtClean="0"/>
              <a:t> Calculate distance </a:t>
            </a:r>
            <a:endParaRPr lang="en-US" sz="2800" b="1"/>
          </a:p>
        </p:txBody>
      </p:sp>
      <p:pic>
        <p:nvPicPr>
          <p:cNvPr id="2" name="Picture 1"/>
          <p:cNvPicPr>
            <a:picLocks noChangeAspect="1"/>
          </p:cNvPicPr>
          <p:nvPr/>
        </p:nvPicPr>
        <p:blipFill>
          <a:blip r:embed="rId3"/>
          <a:stretch>
            <a:fillRect/>
          </a:stretch>
        </p:blipFill>
        <p:spPr>
          <a:xfrm>
            <a:off x="305937" y="2644919"/>
            <a:ext cx="3822718" cy="1663845"/>
          </a:xfrm>
          <a:prstGeom prst="rect">
            <a:avLst/>
          </a:prstGeom>
        </p:spPr>
      </p:pic>
    </p:spTree>
    <p:extLst>
      <p:ext uri="{BB962C8B-B14F-4D97-AF65-F5344CB8AC3E}">
        <p14:creationId xmlns:p14="http://schemas.microsoft.com/office/powerpoint/2010/main" val="35596274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 Example</a:t>
            </a:r>
            <a:endParaRPr lang="en-US" sz="3600" b="1"/>
          </a:p>
        </p:txBody>
      </p:sp>
      <p:sp>
        <p:nvSpPr>
          <p:cNvPr id="4" name="Rectangle 3"/>
          <p:cNvSpPr/>
          <p:nvPr/>
        </p:nvSpPr>
        <p:spPr>
          <a:xfrm>
            <a:off x="2166937" y="1828800"/>
            <a:ext cx="7858125" cy="3843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468565" y="2165371"/>
            <a:ext cx="7254869" cy="3170195"/>
          </a:xfrm>
          <a:prstGeom prst="rect">
            <a:avLst/>
          </a:prstGeom>
        </p:spPr>
      </p:pic>
      <p:sp>
        <p:nvSpPr>
          <p:cNvPr id="11" name="Rectangle 10"/>
          <p:cNvSpPr/>
          <p:nvPr/>
        </p:nvSpPr>
        <p:spPr>
          <a:xfrm>
            <a:off x="0" y="1036929"/>
            <a:ext cx="4128655"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3:</a:t>
            </a:r>
            <a:r>
              <a:rPr lang="en-US" sz="2800" b="1" smtClean="0"/>
              <a:t> Calculate distance </a:t>
            </a:r>
            <a:endParaRPr lang="en-US" sz="2800" b="1"/>
          </a:p>
        </p:txBody>
      </p:sp>
    </p:spTree>
    <p:extLst>
      <p:ext uri="{BB962C8B-B14F-4D97-AF65-F5344CB8AC3E}">
        <p14:creationId xmlns:p14="http://schemas.microsoft.com/office/powerpoint/2010/main" val="13074758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 Example</a:t>
            </a:r>
            <a:endParaRPr lang="en-US" sz="3600" b="1"/>
          </a:p>
        </p:txBody>
      </p:sp>
      <p:grpSp>
        <p:nvGrpSpPr>
          <p:cNvPr id="39" name="Group 38"/>
          <p:cNvGrpSpPr/>
          <p:nvPr/>
        </p:nvGrpSpPr>
        <p:grpSpPr>
          <a:xfrm>
            <a:off x="2642094" y="2368295"/>
            <a:ext cx="7858125" cy="3843337"/>
            <a:chOff x="2538412" y="2896407"/>
            <a:chExt cx="7858125" cy="3843337"/>
          </a:xfrm>
        </p:grpSpPr>
        <p:grpSp>
          <p:nvGrpSpPr>
            <p:cNvPr id="36" name="Group 35"/>
            <p:cNvGrpSpPr/>
            <p:nvPr/>
          </p:nvGrpSpPr>
          <p:grpSpPr>
            <a:xfrm>
              <a:off x="2538412" y="2896407"/>
              <a:ext cx="7858125" cy="3843337"/>
              <a:chOff x="2166937" y="1828800"/>
              <a:chExt cx="7858125" cy="3843337"/>
            </a:xfrm>
          </p:grpSpPr>
          <p:sp>
            <p:nvSpPr>
              <p:cNvPr id="4" name="Rectangle 3"/>
              <p:cNvSpPr/>
              <p:nvPr/>
            </p:nvSpPr>
            <p:spPr>
              <a:xfrm>
                <a:off x="2166937" y="1828800"/>
                <a:ext cx="7858125" cy="3843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401503" y="2000765"/>
                <a:ext cx="7388992" cy="3499407"/>
              </a:xfrm>
              <a:prstGeom prst="rect">
                <a:avLst/>
              </a:prstGeom>
            </p:spPr>
          </p:pic>
        </p:grpSp>
        <p:sp>
          <p:nvSpPr>
            <p:cNvPr id="38" name="Rectangle 37"/>
            <p:cNvSpPr/>
            <p:nvPr/>
          </p:nvSpPr>
          <p:spPr>
            <a:xfrm>
              <a:off x="9096374" y="2896407"/>
              <a:ext cx="1300162" cy="957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smtClean="0">
                  <a:solidFill>
                    <a:srgbClr val="C00000"/>
                  </a:solidFill>
                  <a:cs typeface="Times New Roman" panose="02020603050405020304" pitchFamily="18" charset="0"/>
                </a:rPr>
                <a:t>RED</a:t>
              </a:r>
              <a:endParaRPr lang="en-US" sz="3200" b="1">
                <a:solidFill>
                  <a:srgbClr val="C00000"/>
                </a:solidFill>
                <a:cs typeface="Times New Roman" panose="02020603050405020304" pitchFamily="18" charset="0"/>
              </a:endParaRPr>
            </a:p>
          </p:txBody>
        </p:sp>
      </p:grpSp>
      <p:sp>
        <p:nvSpPr>
          <p:cNvPr id="41" name="Content Placeholder 2"/>
          <p:cNvSpPr>
            <a:spLocks noGrp="1"/>
          </p:cNvSpPr>
          <p:nvPr>
            <p:ph idx="1"/>
          </p:nvPr>
        </p:nvSpPr>
        <p:spPr>
          <a:xfrm>
            <a:off x="2538411" y="1897330"/>
            <a:ext cx="8065492" cy="941930"/>
          </a:xfrm>
        </p:spPr>
        <p:txBody>
          <a:bodyPr>
            <a:normAutofit/>
          </a:bodyPr>
          <a:lstStyle/>
          <a:p>
            <a:pPr marL="0" indent="0">
              <a:buNone/>
            </a:pPr>
            <a:r>
              <a:rPr lang="en-US" b="1" u="sng" smtClean="0">
                <a:solidFill>
                  <a:schemeClr val="accent4">
                    <a:lumMod val="60000"/>
                    <a:lumOff val="40000"/>
                  </a:schemeClr>
                </a:solidFill>
              </a:rPr>
              <a:t>Case: K = 5</a:t>
            </a:r>
          </a:p>
        </p:txBody>
      </p:sp>
      <p:sp>
        <p:nvSpPr>
          <p:cNvPr id="42" name="Rectangle 41"/>
          <p:cNvSpPr/>
          <p:nvPr/>
        </p:nvSpPr>
        <p:spPr>
          <a:xfrm>
            <a:off x="1" y="1036929"/>
            <a:ext cx="7024254"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4:</a:t>
            </a:r>
            <a:r>
              <a:rPr lang="en-US" sz="2800" b="1" smtClean="0"/>
              <a:t> Take K nearest samples and conclude</a:t>
            </a:r>
            <a:endParaRPr lang="en-US" sz="2800" b="1"/>
          </a:p>
        </p:txBody>
      </p:sp>
    </p:spTree>
    <p:extLst>
      <p:ext uri="{BB962C8B-B14F-4D97-AF65-F5344CB8AC3E}">
        <p14:creationId xmlns:p14="http://schemas.microsoft.com/office/powerpoint/2010/main" val="40955982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t>K – Nearest Neighbor - Example</a:t>
            </a:r>
            <a:endParaRPr lang="en-US" sz="3600" b="1"/>
          </a:p>
        </p:txBody>
      </p:sp>
      <p:grpSp>
        <p:nvGrpSpPr>
          <p:cNvPr id="38" name="Group 37"/>
          <p:cNvGrpSpPr/>
          <p:nvPr/>
        </p:nvGrpSpPr>
        <p:grpSpPr>
          <a:xfrm>
            <a:off x="2642095" y="2965309"/>
            <a:ext cx="7858125" cy="3843337"/>
            <a:chOff x="2166937" y="1754048"/>
            <a:chExt cx="7858125" cy="3843337"/>
          </a:xfrm>
        </p:grpSpPr>
        <p:grpSp>
          <p:nvGrpSpPr>
            <p:cNvPr id="36" name="Group 35"/>
            <p:cNvGrpSpPr/>
            <p:nvPr/>
          </p:nvGrpSpPr>
          <p:grpSpPr>
            <a:xfrm>
              <a:off x="2166937" y="1754048"/>
              <a:ext cx="7858125" cy="3843337"/>
              <a:chOff x="2166937" y="1754048"/>
              <a:chExt cx="7858125" cy="3843337"/>
            </a:xfrm>
          </p:grpSpPr>
          <p:sp>
            <p:nvSpPr>
              <p:cNvPr id="4" name="Rectangle 3"/>
              <p:cNvSpPr/>
              <p:nvPr/>
            </p:nvSpPr>
            <p:spPr>
              <a:xfrm>
                <a:off x="2166937" y="1754048"/>
                <a:ext cx="7858125" cy="3843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322248" y="1926013"/>
                <a:ext cx="7547502" cy="3499407"/>
              </a:xfrm>
              <a:prstGeom prst="rect">
                <a:avLst/>
              </a:prstGeom>
            </p:spPr>
          </p:pic>
        </p:grpSp>
        <p:sp>
          <p:nvSpPr>
            <p:cNvPr id="37" name="Rectangle 36"/>
            <p:cNvSpPr/>
            <p:nvPr/>
          </p:nvSpPr>
          <p:spPr>
            <a:xfrm>
              <a:off x="8724899" y="1754048"/>
              <a:ext cx="1300162" cy="957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smtClean="0">
                  <a:solidFill>
                    <a:srgbClr val="C00000"/>
                  </a:solidFill>
                  <a:cs typeface="Times New Roman" panose="02020603050405020304" pitchFamily="18" charset="0"/>
                </a:rPr>
                <a:t>RED</a:t>
              </a:r>
              <a:endParaRPr lang="en-US" sz="3200" b="1">
                <a:solidFill>
                  <a:srgbClr val="C00000"/>
                </a:solidFill>
                <a:cs typeface="Times New Roman" panose="02020603050405020304" pitchFamily="18" charset="0"/>
              </a:endParaRPr>
            </a:p>
          </p:txBody>
        </p:sp>
      </p:grpSp>
      <p:sp>
        <p:nvSpPr>
          <p:cNvPr id="39" name="Content Placeholder 2"/>
          <p:cNvSpPr>
            <a:spLocks noGrp="1"/>
          </p:cNvSpPr>
          <p:nvPr>
            <p:ph idx="1"/>
          </p:nvPr>
        </p:nvSpPr>
        <p:spPr>
          <a:xfrm>
            <a:off x="2642095" y="1643065"/>
            <a:ext cx="7702813" cy="1751299"/>
          </a:xfrm>
        </p:spPr>
        <p:txBody>
          <a:bodyPr>
            <a:normAutofit fontScale="92500" lnSpcReduction="10000"/>
          </a:bodyPr>
          <a:lstStyle/>
          <a:p>
            <a:pPr marL="0" indent="0">
              <a:buNone/>
            </a:pPr>
            <a:r>
              <a:rPr lang="en-US" b="1" u="sng" smtClean="0">
                <a:solidFill>
                  <a:schemeClr val="accent4">
                    <a:lumMod val="60000"/>
                    <a:lumOff val="40000"/>
                  </a:schemeClr>
                </a:solidFill>
              </a:rPr>
              <a:t>Case: K = 6</a:t>
            </a:r>
          </a:p>
          <a:p>
            <a:pPr marL="342900" indent="-342900">
              <a:buFontTx/>
              <a:buChar char="-"/>
            </a:pPr>
            <a:r>
              <a:rPr lang="en-US" b="1" smtClean="0">
                <a:solidFill>
                  <a:schemeClr val="accent4">
                    <a:lumMod val="60000"/>
                    <a:lumOff val="40000"/>
                  </a:schemeClr>
                </a:solidFill>
              </a:rPr>
              <a:t>Mean Red: (2.45 + 9.11 + 9.43) / 3 = 6.997</a:t>
            </a:r>
          </a:p>
          <a:p>
            <a:pPr marL="342900" indent="-342900">
              <a:buFontTx/>
              <a:buChar char="-"/>
            </a:pPr>
            <a:r>
              <a:rPr lang="en-US" b="1" smtClean="0">
                <a:solidFill>
                  <a:schemeClr val="accent4">
                    <a:lumMod val="60000"/>
                    <a:lumOff val="40000"/>
                  </a:schemeClr>
                </a:solidFill>
              </a:rPr>
              <a:t>Mean Purple: (22.83 + 24.08 + 29.20) / 3 = 25.37</a:t>
            </a:r>
          </a:p>
          <a:p>
            <a:pPr marL="0" indent="0">
              <a:buNone/>
            </a:pPr>
            <a:r>
              <a:rPr lang="en-US" smtClean="0"/>
              <a:t> </a:t>
            </a:r>
          </a:p>
        </p:txBody>
      </p:sp>
      <p:sp>
        <p:nvSpPr>
          <p:cNvPr id="40" name="Rectangle 39"/>
          <p:cNvSpPr/>
          <p:nvPr/>
        </p:nvSpPr>
        <p:spPr>
          <a:xfrm>
            <a:off x="1" y="1036929"/>
            <a:ext cx="7024254"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u="sng" smtClean="0"/>
              <a:t>Step 4:</a:t>
            </a:r>
            <a:r>
              <a:rPr lang="en-US" sz="2800" b="1" smtClean="0"/>
              <a:t> Take K nearest samples and conclude</a:t>
            </a:r>
            <a:endParaRPr lang="en-US" sz="2800" b="1"/>
          </a:p>
        </p:txBody>
      </p:sp>
    </p:spTree>
    <p:extLst>
      <p:ext uri="{BB962C8B-B14F-4D97-AF65-F5344CB8AC3E}">
        <p14:creationId xmlns:p14="http://schemas.microsoft.com/office/powerpoint/2010/main" val="41355065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pic>
        <p:nvPicPr>
          <p:cNvPr id="6" name="Picture 2" descr="http://fos.cmb.ac.lk/esl/wp-content/uploads/2013/05/servo_parts.jpeg"/>
          <p:cNvPicPr>
            <a:picLocks noChangeAspect="1" noChangeArrowheads="1"/>
          </p:cNvPicPr>
          <p:nvPr/>
        </p:nvPicPr>
        <p:blipFill>
          <a:blip r:embed="rId3"/>
          <a:srcRect/>
          <a:stretch>
            <a:fillRect/>
          </a:stretch>
        </p:blipFill>
        <p:spPr bwMode="auto">
          <a:xfrm>
            <a:off x="2579158" y="1657349"/>
            <a:ext cx="7033684" cy="4365735"/>
          </a:xfrm>
          <a:prstGeom prst="rect">
            <a:avLst/>
          </a:prstGeom>
          <a:noFill/>
        </p:spPr>
      </p:pic>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Servo</a:t>
            </a:r>
            <a:endParaRPr lang="en-US" sz="3600" b="1">
              <a:solidFill>
                <a:schemeClr val="bg1"/>
              </a:solidFill>
              <a:latin typeface="Calibri (Body)"/>
            </a:endParaRPr>
          </a:p>
        </p:txBody>
      </p:sp>
    </p:spTree>
    <p:extLst>
      <p:ext uri="{BB962C8B-B14F-4D97-AF65-F5344CB8AC3E}">
        <p14:creationId xmlns:p14="http://schemas.microsoft.com/office/powerpoint/2010/main" val="19390350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Servo</a:t>
            </a:r>
            <a:endParaRPr lang="en-US" sz="3600" b="1">
              <a:solidFill>
                <a:schemeClr val="bg1"/>
              </a:solidFill>
              <a:latin typeface="Calibri (Body)"/>
            </a:endParaRPr>
          </a:p>
        </p:txBody>
      </p:sp>
      <p:pic>
        <p:nvPicPr>
          <p:cNvPr id="1026" name="Picture 2" descr="Servo Motor Block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466" y="1334588"/>
            <a:ext cx="9057443" cy="475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742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Servo - Coding</a:t>
            </a:r>
            <a:endParaRPr lang="en-US" sz="3600" b="1">
              <a:solidFill>
                <a:schemeClr val="bg1"/>
              </a:solidFill>
              <a:latin typeface="Calibri (Body)"/>
            </a:endParaRPr>
          </a:p>
        </p:txBody>
      </p:sp>
      <p:pic>
        <p:nvPicPr>
          <p:cNvPr id="2" name="Picture 1"/>
          <p:cNvPicPr>
            <a:picLocks noChangeAspect="1"/>
          </p:cNvPicPr>
          <p:nvPr/>
        </p:nvPicPr>
        <p:blipFill>
          <a:blip r:embed="rId2"/>
          <a:stretch>
            <a:fillRect/>
          </a:stretch>
        </p:blipFill>
        <p:spPr>
          <a:xfrm>
            <a:off x="3969500" y="1030515"/>
            <a:ext cx="3933684" cy="5656465"/>
          </a:xfrm>
          <a:prstGeom prst="rect">
            <a:avLst/>
          </a:prstGeom>
        </p:spPr>
      </p:pic>
    </p:spTree>
    <p:extLst>
      <p:ext uri="{BB962C8B-B14F-4D97-AF65-F5344CB8AC3E}">
        <p14:creationId xmlns:p14="http://schemas.microsoft.com/office/powerpoint/2010/main" val="24274845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Infrared Sensor</a:t>
            </a:r>
            <a:endParaRPr lang="en-US" sz="3600" b="1">
              <a:solidFill>
                <a:schemeClr val="bg1"/>
              </a:solidFill>
              <a:latin typeface="Calibri (Body)"/>
            </a:endParaRPr>
          </a:p>
        </p:txBody>
      </p:sp>
      <p:pic>
        <p:nvPicPr>
          <p:cNvPr id="8" name="Picture 5" descr="IR Sensor diagram"/>
          <p:cNvPicPr>
            <a:picLocks noChangeAspect="1" noChangeArrowheads="1"/>
          </p:cNvPicPr>
          <p:nvPr/>
        </p:nvPicPr>
        <p:blipFill>
          <a:blip r:embed="rId3"/>
          <a:srcRect/>
          <a:stretch>
            <a:fillRect/>
          </a:stretch>
        </p:blipFill>
        <p:spPr bwMode="auto">
          <a:xfrm>
            <a:off x="3891678" y="997790"/>
            <a:ext cx="4049692" cy="5257795"/>
          </a:xfrm>
          <a:prstGeom prst="rect">
            <a:avLst/>
          </a:prstGeom>
          <a:noFill/>
        </p:spPr>
      </p:pic>
    </p:spTree>
    <p:extLst>
      <p:ext uri="{BB962C8B-B14F-4D97-AF65-F5344CB8AC3E}">
        <p14:creationId xmlns:p14="http://schemas.microsoft.com/office/powerpoint/2010/main" val="18657898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Infrared Sensor</a:t>
            </a:r>
            <a:endParaRPr lang="en-US" sz="3600" b="1">
              <a:solidFill>
                <a:schemeClr val="bg1"/>
              </a:solidFill>
              <a:latin typeface="Calibri (Body)"/>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957" y="1043834"/>
            <a:ext cx="7211501" cy="5398599"/>
          </a:xfrm>
          <a:prstGeom prst="rect">
            <a:avLst/>
          </a:prstGeom>
        </p:spPr>
      </p:pic>
    </p:spTree>
    <p:extLst>
      <p:ext uri="{BB962C8B-B14F-4D97-AF65-F5344CB8AC3E}">
        <p14:creationId xmlns:p14="http://schemas.microsoft.com/office/powerpoint/2010/main" val="42551920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p:cNvGrpSpPr/>
          <p:nvPr/>
        </p:nvGrpSpPr>
        <p:grpSpPr>
          <a:xfrm>
            <a:off x="1390627" y="2744149"/>
            <a:ext cx="1059327" cy="618674"/>
            <a:chOff x="1430589" y="2744149"/>
            <a:chExt cx="1059327" cy="618674"/>
          </a:xfrm>
          <a:solidFill>
            <a:schemeClr val="accent1">
              <a:lumMod val="20000"/>
              <a:lumOff val="80000"/>
            </a:schemeClr>
          </a:solidFill>
        </p:grpSpPr>
        <p:sp>
          <p:nvSpPr>
            <p:cNvPr id="106" name="Right Arrow 105"/>
            <p:cNvSpPr/>
            <p:nvPr/>
          </p:nvSpPr>
          <p:spPr>
            <a:xfrm rot="5400000">
              <a:off x="1292390" y="2882348"/>
              <a:ext cx="528865" cy="252467"/>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7" name="Right Arrow 106"/>
            <p:cNvSpPr/>
            <p:nvPr/>
          </p:nvSpPr>
          <p:spPr>
            <a:xfrm rot="5400000">
              <a:off x="2099250" y="2882348"/>
              <a:ext cx="528865" cy="252467"/>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8" name="Right Arrow 107"/>
            <p:cNvSpPr/>
            <p:nvPr/>
          </p:nvSpPr>
          <p:spPr>
            <a:xfrm rot="5400000">
              <a:off x="1685838" y="2972157"/>
              <a:ext cx="528865" cy="252467"/>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9285898" y="3268516"/>
            <a:ext cx="1658974" cy="1658974"/>
            <a:chOff x="9285898" y="3268516"/>
            <a:chExt cx="1658974" cy="1658974"/>
          </a:xfrm>
        </p:grpSpPr>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898" y="3268516"/>
              <a:ext cx="1658974" cy="1658974"/>
            </a:xfrm>
            <a:prstGeom prst="rect">
              <a:avLst/>
            </a:prstGeom>
          </p:spPr>
        </p:pic>
        <p:sp>
          <p:nvSpPr>
            <p:cNvPr id="99" name="Oval 98"/>
            <p:cNvSpPr/>
            <p:nvPr/>
          </p:nvSpPr>
          <p:spPr>
            <a:xfrm>
              <a:off x="9830938" y="3373963"/>
              <a:ext cx="277795" cy="277795"/>
            </a:xfrm>
            <a:prstGeom prst="ellipse">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8" name="Oval 97"/>
            <p:cNvSpPr/>
            <p:nvPr/>
          </p:nvSpPr>
          <p:spPr>
            <a:xfrm>
              <a:off x="9647831" y="3518863"/>
              <a:ext cx="277795" cy="27779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1" name="Oval 100"/>
            <p:cNvSpPr/>
            <p:nvPr/>
          </p:nvSpPr>
          <p:spPr>
            <a:xfrm>
              <a:off x="10340550" y="3504039"/>
              <a:ext cx="277795" cy="277795"/>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5" name="Slide Number Placeholder 4"/>
          <p:cNvSpPr>
            <a:spLocks noGrp="1"/>
          </p:cNvSpPr>
          <p:nvPr>
            <p:ph type="sldNum" sz="quarter" idx="12"/>
          </p:nvPr>
        </p:nvSpPr>
        <p:spPr/>
        <p:txBody>
          <a:bodyPr/>
          <a:lstStyle/>
          <a:p>
            <a:fld id="{D94E57A3-B9FC-4051-9ECF-95B1A448CCF1}" type="slidenum">
              <a:rPr lang="en-US" smtClean="0"/>
              <a:t>5</a:t>
            </a:fld>
            <a:endParaRPr lang="en-US"/>
          </a:p>
        </p:txBody>
      </p:sp>
      <p:cxnSp>
        <p:nvCxnSpPr>
          <p:cNvPr id="6" name="Straight Connector 5"/>
          <p:cNvCxnSpPr/>
          <p:nvPr/>
        </p:nvCxnSpPr>
        <p:spPr>
          <a:xfrm>
            <a:off x="0" y="876149"/>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0" y="0"/>
            <a:ext cx="28432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1.Overview</a:t>
            </a:r>
            <a:endParaRPr lang="en-US" sz="3600" b="1">
              <a:solidFill>
                <a:srgbClr val="00BFFF"/>
              </a:solidFill>
              <a:latin typeface="Cambria" panose="02040503050406030204" pitchFamily="18" charset="0"/>
            </a:endParaRPr>
          </a:p>
        </p:txBody>
      </p:sp>
      <p:sp>
        <p:nvSpPr>
          <p:cNvPr id="84" name="Rectangle 83"/>
          <p:cNvSpPr/>
          <p:nvPr/>
        </p:nvSpPr>
        <p:spPr>
          <a:xfrm>
            <a:off x="4452762" y="3263949"/>
            <a:ext cx="3007350" cy="161460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smtClean="0">
                <a:cs typeface="Times New Roman" panose="02020603050405020304" pitchFamily="18" charset="0"/>
              </a:rPr>
              <a:t>Marble Processing</a:t>
            </a:r>
            <a:endParaRPr lang="en-US" sz="3000" b="1" dirty="0">
              <a:cs typeface="Times New Roman" panose="02020603050405020304" pitchFamily="18" charset="0"/>
            </a:endParaRPr>
          </a:p>
        </p:txBody>
      </p:sp>
      <p:sp>
        <p:nvSpPr>
          <p:cNvPr id="85" name="Right Arrow 84"/>
          <p:cNvSpPr/>
          <p:nvPr/>
        </p:nvSpPr>
        <p:spPr>
          <a:xfrm>
            <a:off x="2597480" y="3769904"/>
            <a:ext cx="1825786" cy="602691"/>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89" name="Group 88"/>
          <p:cNvGrpSpPr/>
          <p:nvPr/>
        </p:nvGrpSpPr>
        <p:grpSpPr>
          <a:xfrm>
            <a:off x="1213604" y="3413193"/>
            <a:ext cx="1413372" cy="1316112"/>
            <a:chOff x="496220" y="1508723"/>
            <a:chExt cx="737797" cy="687026"/>
          </a:xfrm>
          <a:solidFill>
            <a:schemeClr val="accent4">
              <a:lumMod val="60000"/>
              <a:lumOff val="40000"/>
            </a:schemeClr>
          </a:solidFill>
        </p:grpSpPr>
        <p:sp>
          <p:nvSpPr>
            <p:cNvPr id="90" name="Flowchart: Manual Operation 89"/>
            <p:cNvSpPr/>
            <p:nvPr/>
          </p:nvSpPr>
          <p:spPr>
            <a:xfrm>
              <a:off x="496220" y="1508723"/>
              <a:ext cx="737797" cy="343871"/>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91" name="Rectangle 90"/>
            <p:cNvSpPr/>
            <p:nvPr/>
          </p:nvSpPr>
          <p:spPr>
            <a:xfrm>
              <a:off x="799755" y="1840356"/>
              <a:ext cx="130727" cy="3553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grpSp>
      <p:sp>
        <p:nvSpPr>
          <p:cNvPr id="92" name="Right Arrow 91"/>
          <p:cNvSpPr/>
          <p:nvPr/>
        </p:nvSpPr>
        <p:spPr>
          <a:xfrm>
            <a:off x="7504356" y="3796658"/>
            <a:ext cx="1825786" cy="602691"/>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15" name="Group 114"/>
          <p:cNvGrpSpPr/>
          <p:nvPr/>
        </p:nvGrpSpPr>
        <p:grpSpPr>
          <a:xfrm>
            <a:off x="1367662" y="1578097"/>
            <a:ext cx="1105253" cy="1066774"/>
            <a:chOff x="1390027" y="1792254"/>
            <a:chExt cx="1105253" cy="1066774"/>
          </a:xfrm>
        </p:grpSpPr>
        <p:sp>
          <p:nvSpPr>
            <p:cNvPr id="93" name="Oval 92"/>
            <p:cNvSpPr/>
            <p:nvPr/>
          </p:nvSpPr>
          <p:spPr>
            <a:xfrm>
              <a:off x="2200123" y="2126891"/>
              <a:ext cx="277795" cy="27779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4" name="Oval 93"/>
            <p:cNvSpPr/>
            <p:nvPr/>
          </p:nvSpPr>
          <p:spPr>
            <a:xfrm>
              <a:off x="1781391" y="2324928"/>
              <a:ext cx="277795" cy="277795"/>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5" name="Oval 94"/>
            <p:cNvSpPr/>
            <p:nvPr/>
          </p:nvSpPr>
          <p:spPr>
            <a:xfrm>
              <a:off x="1390027" y="2330213"/>
              <a:ext cx="277795" cy="2777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6" name="Oval 95"/>
            <p:cNvSpPr/>
            <p:nvPr/>
          </p:nvSpPr>
          <p:spPr>
            <a:xfrm>
              <a:off x="2217485" y="2581233"/>
              <a:ext cx="277795" cy="277795"/>
            </a:xfrm>
            <a:prstGeom prst="ellipse">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7" name="Oval 96"/>
            <p:cNvSpPr/>
            <p:nvPr/>
          </p:nvSpPr>
          <p:spPr>
            <a:xfrm>
              <a:off x="1873572" y="1792254"/>
              <a:ext cx="277795" cy="277795"/>
            </a:xfrm>
            <a:prstGeom prst="ellipse">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100" name="Oval 99"/>
          <p:cNvSpPr/>
          <p:nvPr/>
        </p:nvSpPr>
        <p:spPr>
          <a:xfrm>
            <a:off x="9963672" y="3518863"/>
            <a:ext cx="277795" cy="277795"/>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2" name="Oval 101"/>
          <p:cNvSpPr/>
          <p:nvPr/>
        </p:nvSpPr>
        <p:spPr>
          <a:xfrm>
            <a:off x="10176477" y="3603666"/>
            <a:ext cx="277795" cy="277795"/>
          </a:xfrm>
          <a:prstGeom prst="ellipse">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13" name="Picture 11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37187" y="2478753"/>
            <a:ext cx="3238500" cy="3238500"/>
          </a:xfrm>
          <a:prstGeom prst="rect">
            <a:avLst/>
          </a:prstGeom>
        </p:spPr>
      </p:pic>
    </p:spTree>
    <p:extLst>
      <p:ext uri="{BB962C8B-B14F-4D97-AF65-F5344CB8AC3E}">
        <p14:creationId xmlns:p14="http://schemas.microsoft.com/office/powerpoint/2010/main" val="94224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anim calcmode="lin" valueType="num">
                                      <p:cBhvr>
                                        <p:cTn id="8" dur="1000" fill="hold"/>
                                        <p:tgtEl>
                                          <p:spTgt spid="115"/>
                                        </p:tgtEl>
                                        <p:attrNameLst>
                                          <p:attrName>ppt_x</p:attrName>
                                        </p:attrNameLst>
                                      </p:cBhvr>
                                      <p:tavLst>
                                        <p:tav tm="0">
                                          <p:val>
                                            <p:strVal val="#ppt_x"/>
                                          </p:val>
                                        </p:tav>
                                        <p:tav tm="100000">
                                          <p:val>
                                            <p:strVal val="#ppt_x"/>
                                          </p:val>
                                        </p:tav>
                                      </p:tavLst>
                                    </p:anim>
                                    <p:anim calcmode="lin" valueType="num">
                                      <p:cBhvr>
                                        <p:cTn id="9" dur="1000" fill="hold"/>
                                        <p:tgtEl>
                                          <p:spTgt spid="115"/>
                                        </p:tgtEl>
                                        <p:attrNameLst>
                                          <p:attrName>ppt_y</p:attrName>
                                        </p:attrNameLst>
                                      </p:cBhvr>
                                      <p:tavLst>
                                        <p:tav tm="0">
                                          <p:val>
                                            <p:strVal val="#ppt_y-.1"/>
                                          </p:val>
                                        </p:tav>
                                        <p:tav tm="100000">
                                          <p:val>
                                            <p:strVal val="#ppt_y"/>
                                          </p:val>
                                        </p:tav>
                                      </p:tavLst>
                                    </p:anim>
                                  </p:childTnLst>
                                </p:cTn>
                              </p:par>
                              <p:par>
                                <p:cTn id="10" presetID="47" presetClass="entr" presetSubtype="0" repeatCount="indefinite"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35" presetClass="emph" presetSubtype="0" repeatCount="indefinite" fill="hold" grpId="0" nodeType="withEffect">
                                  <p:stCondLst>
                                    <p:cond delay="0"/>
                                  </p:stCondLst>
                                  <p:childTnLst>
                                    <p:anim calcmode="discrete" valueType="str">
                                      <p:cBhvr>
                                        <p:cTn id="21" dur="2000" fill="hold"/>
                                        <p:tgtEl>
                                          <p:spTgt spid="84"/>
                                        </p:tgtEl>
                                        <p:attrNameLst>
                                          <p:attrName>style.visibility</p:attrName>
                                        </p:attrNameLst>
                                      </p:cBhvr>
                                      <p:tavLst>
                                        <p:tav tm="0">
                                          <p:val>
                                            <p:strVal val="hidden"/>
                                          </p:val>
                                        </p:tav>
                                        <p:tav tm="50000">
                                          <p:val>
                                            <p:strVal val="visible"/>
                                          </p:val>
                                        </p:tav>
                                      </p:tavLst>
                                    </p:anim>
                                  </p:childTnLst>
                                </p:cTn>
                              </p:par>
                              <p:par>
                                <p:cTn id="22" presetID="35" presetClass="emph" presetSubtype="0" repeatCount="indefinite" fill="hold" nodeType="withEffect">
                                  <p:stCondLst>
                                    <p:cond delay="1000"/>
                                  </p:stCondLst>
                                  <p:childTnLst>
                                    <p:anim calcmode="discrete" valueType="str">
                                      <p:cBhvr>
                                        <p:cTn id="23" dur="2000" fill="hold"/>
                                        <p:tgtEl>
                                          <p:spTgt spid="1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Infrared Sensor - Coding</a:t>
            </a:r>
            <a:endParaRPr lang="en-US" sz="3600" b="1">
              <a:solidFill>
                <a:schemeClr val="bg1"/>
              </a:solidFill>
              <a:latin typeface="Calibri (Body)"/>
            </a:endParaRPr>
          </a:p>
        </p:txBody>
      </p:sp>
      <p:pic>
        <p:nvPicPr>
          <p:cNvPr id="2" name="Picture 1"/>
          <p:cNvPicPr>
            <a:picLocks noChangeAspect="1"/>
          </p:cNvPicPr>
          <p:nvPr/>
        </p:nvPicPr>
        <p:blipFill>
          <a:blip r:embed="rId2"/>
          <a:stretch>
            <a:fillRect/>
          </a:stretch>
        </p:blipFill>
        <p:spPr>
          <a:xfrm>
            <a:off x="3651005" y="1643065"/>
            <a:ext cx="4315867" cy="4380767"/>
          </a:xfrm>
          <a:prstGeom prst="rect">
            <a:avLst/>
          </a:prstGeom>
        </p:spPr>
      </p:pic>
    </p:spTree>
    <p:extLst>
      <p:ext uri="{BB962C8B-B14F-4D97-AF65-F5344CB8AC3E}">
        <p14:creationId xmlns:p14="http://schemas.microsoft.com/office/powerpoint/2010/main" val="16236546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Pulse Width Modulation</a:t>
            </a:r>
            <a:endParaRPr lang="en-US" sz="3600" b="1">
              <a:solidFill>
                <a:schemeClr val="bg1"/>
              </a:solidFill>
              <a:latin typeface="Calibri (Body)"/>
            </a:endParaRPr>
          </a:p>
        </p:txBody>
      </p:sp>
      <p:grpSp>
        <p:nvGrpSpPr>
          <p:cNvPr id="17" name="Group 16"/>
          <p:cNvGrpSpPr/>
          <p:nvPr/>
        </p:nvGrpSpPr>
        <p:grpSpPr>
          <a:xfrm>
            <a:off x="2681755" y="1143000"/>
            <a:ext cx="7419508" cy="5525785"/>
            <a:chOff x="510055" y="799460"/>
            <a:chExt cx="7715250" cy="5811535"/>
          </a:xfrm>
        </p:grpSpPr>
        <p:pic>
          <p:nvPicPr>
            <p:cNvPr id="6146" name="Picture 2" descr="CCP1 in PWM m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55" y="800102"/>
              <a:ext cx="523875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10055" y="3458220"/>
              <a:ext cx="7715250" cy="3152775"/>
            </a:xfrm>
            <a:prstGeom prst="rect">
              <a:avLst/>
            </a:prstGeom>
          </p:spPr>
        </p:pic>
        <p:sp>
          <p:nvSpPr>
            <p:cNvPr id="16" name="Rectangle 15"/>
            <p:cNvSpPr/>
            <p:nvPr/>
          </p:nvSpPr>
          <p:spPr>
            <a:xfrm>
              <a:off x="5629275" y="799460"/>
              <a:ext cx="2581742" cy="2658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368593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Pulse Width Modulation</a:t>
            </a:r>
            <a:endParaRPr lang="en-US" sz="3600" b="1">
              <a:solidFill>
                <a:schemeClr val="bg1"/>
              </a:solidFill>
              <a:latin typeface="Calibri (Body)"/>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278" y="1985963"/>
            <a:ext cx="7259444" cy="3543300"/>
          </a:xfrm>
          <a:prstGeom prst="rect">
            <a:avLst/>
          </a:prstGeom>
        </p:spPr>
      </p:pic>
    </p:spTree>
    <p:extLst>
      <p:ext uri="{BB962C8B-B14F-4D97-AF65-F5344CB8AC3E}">
        <p14:creationId xmlns:p14="http://schemas.microsoft.com/office/powerpoint/2010/main" val="36227122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Pulse Width Modulation</a:t>
            </a:r>
            <a:endParaRPr lang="en-US" sz="3600" b="1">
              <a:solidFill>
                <a:schemeClr val="bg1"/>
              </a:solidFill>
              <a:latin typeface="Calibri (Body)"/>
            </a:endParaRPr>
          </a:p>
        </p:txBody>
      </p:sp>
      <p:pic>
        <p:nvPicPr>
          <p:cNvPr id="3" name="Picture 2"/>
          <p:cNvPicPr>
            <a:picLocks noChangeAspect="1"/>
          </p:cNvPicPr>
          <p:nvPr/>
        </p:nvPicPr>
        <p:blipFill>
          <a:blip r:embed="rId2"/>
          <a:stretch>
            <a:fillRect/>
          </a:stretch>
        </p:blipFill>
        <p:spPr>
          <a:xfrm>
            <a:off x="576621" y="1061169"/>
            <a:ext cx="4796485" cy="543131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4244302888"/>
              </p:ext>
            </p:extLst>
          </p:nvPr>
        </p:nvGraphicFramePr>
        <p:xfrm>
          <a:off x="5763260" y="1934881"/>
          <a:ext cx="6018531" cy="3763582"/>
        </p:xfrm>
        <a:graphic>
          <a:graphicData uri="http://schemas.openxmlformats.org/drawingml/2006/table">
            <a:tbl>
              <a:tblPr/>
              <a:tblGrid>
                <a:gridCol w="2198370"/>
                <a:gridCol w="1813984"/>
                <a:gridCol w="2006177"/>
              </a:tblGrid>
              <a:tr h="375393">
                <a:tc>
                  <a:txBody>
                    <a:bodyPr/>
                    <a:lstStyle/>
                    <a:p>
                      <a:r>
                        <a:rPr lang="en-US" sz="2400" b="1">
                          <a:solidFill>
                            <a:srgbClr val="00BFFF"/>
                          </a:solidFill>
                        </a:rPr>
                        <a:t>analogWrite</a:t>
                      </a:r>
                    </a:p>
                  </a:txBody>
                  <a:tcPr marL="9525" marR="9525" marT="9525" marB="9525" anchor="ctr">
                    <a:lnL>
                      <a:noFill/>
                    </a:lnL>
                    <a:lnR>
                      <a:noFill/>
                    </a:lnR>
                    <a:lnT>
                      <a:noFill/>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b="1" smtClean="0">
                          <a:solidFill>
                            <a:srgbClr val="00BFFF"/>
                          </a:solidFill>
                        </a:rPr>
                        <a:t>Ratio</a:t>
                      </a:r>
                      <a:endParaRPr lang="en-US" sz="2400" b="1">
                        <a:solidFill>
                          <a:srgbClr val="00BFFF"/>
                        </a:solidFill>
                      </a:endParaRPr>
                    </a:p>
                  </a:txBody>
                  <a:tcPr marL="9525" marR="9525" marT="9525" marB="9525" anchor="ctr">
                    <a:lnL>
                      <a:noFill/>
                    </a:lnL>
                    <a:lnR>
                      <a:noFill/>
                    </a:lnR>
                    <a:lnT>
                      <a:noFill/>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b="1" smtClean="0">
                          <a:solidFill>
                            <a:srgbClr val="00BFFF"/>
                          </a:solidFill>
                        </a:rPr>
                        <a:t>Duty</a:t>
                      </a:r>
                      <a:r>
                        <a:rPr lang="en-US" sz="2400" b="1" baseline="0" smtClean="0">
                          <a:solidFill>
                            <a:srgbClr val="00BFFF"/>
                          </a:solidFill>
                        </a:rPr>
                        <a:t>  Cycle</a:t>
                      </a:r>
                      <a:endParaRPr lang="en-US" sz="2400" b="1">
                        <a:solidFill>
                          <a:srgbClr val="00BFFF"/>
                        </a:solidFill>
                      </a:endParaRPr>
                    </a:p>
                  </a:txBody>
                  <a:tcPr marL="9525" marR="9525" marT="9525" marB="9525" anchor="ctr">
                    <a:lnL>
                      <a:noFill/>
                    </a:lnL>
                    <a:lnR>
                      <a:noFill/>
                    </a:lnR>
                    <a:lnT>
                      <a:noFill/>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r>
              <a:tr h="680685">
                <a:tc>
                  <a:txBody>
                    <a:bodyPr/>
                    <a:lstStyle/>
                    <a:p>
                      <a:r>
                        <a:rPr lang="en-US" sz="2000">
                          <a:solidFill>
                            <a:schemeClr val="bg1"/>
                          </a:solidFill>
                        </a:rPr>
                        <a:t>analogWrite(0)</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bg1"/>
                          </a:solidFill>
                        </a:rPr>
                        <a:t>0/255</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bg1"/>
                          </a:solidFill>
                        </a:rPr>
                        <a:t>0%</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r>
              <a:tr h="628650">
                <a:tc>
                  <a:txBody>
                    <a:bodyPr/>
                    <a:lstStyle/>
                    <a:p>
                      <a:r>
                        <a:rPr lang="en-US" sz="2000">
                          <a:solidFill>
                            <a:schemeClr val="bg1"/>
                          </a:solidFill>
                        </a:rPr>
                        <a:t>analogWrite(64)</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bg1"/>
                          </a:solidFill>
                        </a:rPr>
                        <a:t>64/255</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bg1"/>
                          </a:solidFill>
                        </a:rPr>
                        <a:t>25%</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r>
              <a:tr h="657225">
                <a:tc>
                  <a:txBody>
                    <a:bodyPr/>
                    <a:lstStyle/>
                    <a:p>
                      <a:r>
                        <a:rPr lang="en-US" sz="2000">
                          <a:solidFill>
                            <a:schemeClr val="bg1"/>
                          </a:solidFill>
                        </a:rPr>
                        <a:t>analogWrite(127)</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bg1"/>
                          </a:solidFill>
                        </a:rPr>
                        <a:t>127/255</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bg1"/>
                          </a:solidFill>
                        </a:rPr>
                        <a:t>50%</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r>
              <a:tr h="685800">
                <a:tc>
                  <a:txBody>
                    <a:bodyPr/>
                    <a:lstStyle/>
                    <a:p>
                      <a:r>
                        <a:rPr lang="en-US" sz="2000">
                          <a:solidFill>
                            <a:schemeClr val="bg1"/>
                          </a:solidFill>
                        </a:rPr>
                        <a:t>analogWrite(191)</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bg1"/>
                          </a:solidFill>
                        </a:rPr>
                        <a:t>191/255</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bg1"/>
                          </a:solidFill>
                        </a:rPr>
                        <a:t>75%</a:t>
                      </a:r>
                    </a:p>
                  </a:txBody>
                  <a:tcPr marL="9525" marR="9525" marT="9525" marB="9525" anchor="ctr">
                    <a:lnL>
                      <a:noFill/>
                    </a:lnL>
                    <a:lnR>
                      <a:noFill/>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lnTlToBr w="12700" cmpd="sng">
                      <a:noFill/>
                      <a:prstDash val="solid"/>
                    </a:lnTlToBr>
                    <a:lnBlToTr w="12700" cmpd="sng">
                      <a:noFill/>
                      <a:prstDash val="solid"/>
                    </a:lnBlToTr>
                  </a:tcPr>
                </a:tc>
              </a:tr>
              <a:tr h="726412">
                <a:tc>
                  <a:txBody>
                    <a:bodyPr/>
                    <a:lstStyle/>
                    <a:p>
                      <a:r>
                        <a:rPr lang="en-US" sz="2000">
                          <a:solidFill>
                            <a:schemeClr val="bg1"/>
                          </a:solidFill>
                        </a:rPr>
                        <a:t>analogWrite(255)</a:t>
                      </a:r>
                    </a:p>
                  </a:txBody>
                  <a:tcPr marL="9525" marR="9525" marT="9525" marB="9525" anchor="ctr">
                    <a:lnL>
                      <a:noFill/>
                    </a:lnL>
                    <a:lnR>
                      <a:noFill/>
                    </a:lnR>
                    <a:lnT w="12700" cap="flat" cmpd="sng" algn="ctr">
                      <a:solidFill>
                        <a:srgbClr val="00BFFF"/>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2000">
                          <a:solidFill>
                            <a:schemeClr val="bg1"/>
                          </a:solidFill>
                        </a:rPr>
                        <a:t>255/255</a:t>
                      </a:r>
                    </a:p>
                  </a:txBody>
                  <a:tcPr marL="9525" marR="9525" marT="9525" marB="9525" anchor="ctr">
                    <a:lnL>
                      <a:noFill/>
                    </a:lnL>
                    <a:lnR>
                      <a:noFill/>
                    </a:lnR>
                    <a:lnT w="12700" cap="flat" cmpd="sng" algn="ctr">
                      <a:solidFill>
                        <a:srgbClr val="00BFFF"/>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2000">
                          <a:solidFill>
                            <a:schemeClr val="bg1"/>
                          </a:solidFill>
                        </a:rPr>
                        <a:t>100%</a:t>
                      </a:r>
                    </a:p>
                  </a:txBody>
                  <a:tcPr marL="9525" marR="9525" marT="9525" marB="9525" anchor="ctr">
                    <a:lnL>
                      <a:noFill/>
                    </a:lnL>
                    <a:lnR>
                      <a:noFill/>
                    </a:lnR>
                    <a:lnT w="12700" cap="flat" cmpd="sng" algn="ctr">
                      <a:solidFill>
                        <a:srgbClr val="00BFFF"/>
                      </a:solid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432751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H – Bridge L298</a:t>
            </a:r>
            <a:endParaRPr lang="en-US" sz="3600" b="1">
              <a:solidFill>
                <a:schemeClr val="bg1"/>
              </a:solidFill>
              <a:latin typeface="Calibri (Body)"/>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968" y="1829609"/>
            <a:ext cx="4294346" cy="4955908"/>
          </a:xfrm>
          <a:prstGeom prst="rect">
            <a:avLst/>
          </a:prstGeom>
        </p:spPr>
      </p:pic>
      <p:sp>
        <p:nvSpPr>
          <p:cNvPr id="8" name="TextBox 6"/>
          <p:cNvSpPr txBox="1"/>
          <p:nvPr/>
        </p:nvSpPr>
        <p:spPr>
          <a:xfrm>
            <a:off x="4411387" y="1119845"/>
            <a:ext cx="3819507" cy="523220"/>
          </a:xfrm>
          <a:prstGeom prst="rect">
            <a:avLst/>
          </a:prstGeom>
          <a:noFill/>
        </p:spPr>
        <p:txBody>
          <a:bodyPr wrap="none" rtlCol="0">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smtClean="0">
                <a:solidFill>
                  <a:schemeClr val="bg1"/>
                </a:solidFill>
              </a:rPr>
              <a:t>H-Bridge Circuit Diagram</a:t>
            </a:r>
            <a:endParaRPr lang="vi-VN" sz="2800" b="1" dirty="0">
              <a:solidFill>
                <a:schemeClr val="bg1"/>
              </a:solidFill>
            </a:endParaRPr>
          </a:p>
        </p:txBody>
      </p:sp>
    </p:spTree>
    <p:extLst>
      <p:ext uri="{BB962C8B-B14F-4D97-AF65-F5344CB8AC3E}">
        <p14:creationId xmlns:p14="http://schemas.microsoft.com/office/powerpoint/2010/main" val="34390405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H – Bridge L298</a:t>
            </a:r>
            <a:endParaRPr lang="en-US" sz="3600" b="1">
              <a:solidFill>
                <a:schemeClr val="bg1"/>
              </a:solidFill>
              <a:latin typeface="Calibri (Body)"/>
            </a:endParaRPr>
          </a:p>
        </p:txBody>
      </p:sp>
      <p:sp>
        <p:nvSpPr>
          <p:cNvPr id="8" name="TextBox 6"/>
          <p:cNvSpPr txBox="1"/>
          <p:nvPr/>
        </p:nvSpPr>
        <p:spPr>
          <a:xfrm>
            <a:off x="5318525" y="981404"/>
            <a:ext cx="2005229" cy="523220"/>
          </a:xfrm>
          <a:prstGeom prst="rect">
            <a:avLst/>
          </a:prstGeom>
          <a:noFill/>
        </p:spPr>
        <p:txBody>
          <a:bodyPr wrap="none" rtlCol="0">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smtClean="0">
                <a:solidFill>
                  <a:schemeClr val="bg1"/>
                </a:solidFill>
              </a:rPr>
              <a:t>How it work</a:t>
            </a:r>
            <a:endParaRPr lang="vi-VN" sz="2800" b="1" dirty="0">
              <a:solidFill>
                <a:schemeClr val="bg1"/>
              </a:solidFill>
            </a:endParaRPr>
          </a:p>
        </p:txBody>
      </p:sp>
      <p:pic>
        <p:nvPicPr>
          <p:cNvPr id="9"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179" y="1643065"/>
            <a:ext cx="8375922" cy="5055737"/>
          </a:xfrm>
          <a:prstGeom prst="rect">
            <a:avLst/>
          </a:prstGeom>
        </p:spPr>
      </p:pic>
    </p:spTree>
    <p:extLst>
      <p:ext uri="{BB962C8B-B14F-4D97-AF65-F5344CB8AC3E}">
        <p14:creationId xmlns:p14="http://schemas.microsoft.com/office/powerpoint/2010/main" val="3113936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H – Bridge L298</a:t>
            </a:r>
            <a:endParaRPr lang="en-US" sz="3600" b="1">
              <a:solidFill>
                <a:schemeClr val="bg1"/>
              </a:solidFill>
              <a:latin typeface="Calibri (Body)"/>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33105" y="1643065"/>
            <a:ext cx="4856471" cy="4508353"/>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861744924"/>
              </p:ext>
            </p:extLst>
          </p:nvPr>
        </p:nvGraphicFramePr>
        <p:xfrm>
          <a:off x="6096000" y="2889466"/>
          <a:ext cx="5240943" cy="1524000"/>
        </p:xfrm>
        <a:graphic>
          <a:graphicData uri="http://schemas.openxmlformats.org/drawingml/2006/table">
            <a:tbl>
              <a:tblPr firstRow="1" firstCol="1" bandRow="1">
                <a:tableStyleId>{2D5ABB26-0587-4C30-8999-92F81FD0307C}</a:tableStyleId>
              </a:tblPr>
              <a:tblGrid>
                <a:gridCol w="1225513"/>
                <a:gridCol w="1281520"/>
                <a:gridCol w="2733910"/>
              </a:tblGrid>
              <a:tr h="250608">
                <a:tc>
                  <a:txBody>
                    <a:bodyPr/>
                    <a:lstStyle/>
                    <a:p>
                      <a:pPr algn="ctr">
                        <a:spcAft>
                          <a:spcPts val="0"/>
                        </a:spcAft>
                      </a:pPr>
                      <a:r>
                        <a:rPr lang="en-US" sz="2000" b="1">
                          <a:solidFill>
                            <a:srgbClr val="00BFFF"/>
                          </a:solidFill>
                          <a:effectLst/>
                        </a:rPr>
                        <a:t>A</a:t>
                      </a:r>
                      <a:endParaRPr lang="en-US" sz="2000" b="1">
                        <a:solidFill>
                          <a:srgbClr val="00BFFF"/>
                        </a:solidFill>
                        <a:effectLst/>
                        <a:latin typeface="Calibri" panose="020F0502020204030204" pitchFamily="34" charset="0"/>
                        <a:cs typeface="Times New Roman" panose="02020603050405020304" pitchFamily="18" charset="0"/>
                      </a:endParaRPr>
                    </a:p>
                  </a:txBody>
                  <a:tcPr marL="102522" marR="102522" marT="0" marB="0">
                    <a:lnB w="12700" cap="flat" cmpd="sng" algn="ctr">
                      <a:solidFill>
                        <a:srgbClr val="00BFFF"/>
                      </a:solidFill>
                      <a:prstDash val="solid"/>
                      <a:round/>
                      <a:headEnd type="none" w="med" len="med"/>
                      <a:tailEnd type="none" w="med" len="med"/>
                    </a:lnB>
                  </a:tcPr>
                </a:tc>
                <a:tc>
                  <a:txBody>
                    <a:bodyPr/>
                    <a:lstStyle/>
                    <a:p>
                      <a:pPr algn="ctr">
                        <a:spcAft>
                          <a:spcPts val="0"/>
                        </a:spcAft>
                      </a:pPr>
                      <a:r>
                        <a:rPr lang="en-US" sz="2000" b="1">
                          <a:solidFill>
                            <a:srgbClr val="00BFFF"/>
                          </a:solidFill>
                          <a:effectLst/>
                        </a:rPr>
                        <a:t>B</a:t>
                      </a:r>
                      <a:endParaRPr lang="en-US" sz="2000" b="1">
                        <a:solidFill>
                          <a:srgbClr val="00BFFF"/>
                        </a:solidFill>
                        <a:effectLst/>
                        <a:latin typeface="Calibri" panose="020F0502020204030204" pitchFamily="34" charset="0"/>
                        <a:cs typeface="Times New Roman" panose="02020603050405020304" pitchFamily="18" charset="0"/>
                      </a:endParaRPr>
                    </a:p>
                  </a:txBody>
                  <a:tcPr marL="102522" marR="102522" marT="0" marB="0">
                    <a:lnB w="12700" cap="flat" cmpd="sng" algn="ctr">
                      <a:solidFill>
                        <a:srgbClr val="00BFFF"/>
                      </a:solidFill>
                      <a:prstDash val="solid"/>
                      <a:round/>
                      <a:headEnd type="none" w="med" len="med"/>
                      <a:tailEnd type="none" w="med" len="med"/>
                    </a:lnB>
                  </a:tcPr>
                </a:tc>
                <a:tc>
                  <a:txBody>
                    <a:bodyPr/>
                    <a:lstStyle/>
                    <a:p>
                      <a:pPr algn="ctr">
                        <a:spcAft>
                          <a:spcPts val="0"/>
                        </a:spcAft>
                      </a:pPr>
                      <a:r>
                        <a:rPr lang="en-US" sz="2000" b="1">
                          <a:solidFill>
                            <a:srgbClr val="00BFFF"/>
                          </a:solidFill>
                          <a:effectLst/>
                        </a:rPr>
                        <a:t>Description</a:t>
                      </a:r>
                      <a:endParaRPr lang="en-US" sz="2000" b="1">
                        <a:solidFill>
                          <a:srgbClr val="00BFFF"/>
                        </a:solidFill>
                        <a:effectLst/>
                        <a:latin typeface="Calibri" panose="020F0502020204030204" pitchFamily="34" charset="0"/>
                        <a:cs typeface="Times New Roman" panose="02020603050405020304" pitchFamily="18" charset="0"/>
                      </a:endParaRPr>
                    </a:p>
                  </a:txBody>
                  <a:tcPr marL="102522" marR="102522" marT="0" marB="0">
                    <a:lnB w="12700" cap="flat" cmpd="sng" algn="ctr">
                      <a:solidFill>
                        <a:srgbClr val="00BFFF"/>
                      </a:solidFill>
                      <a:prstDash val="solid"/>
                      <a:round/>
                      <a:headEnd type="none" w="med" len="med"/>
                      <a:tailEnd type="none" w="med" len="med"/>
                    </a:lnB>
                  </a:tcPr>
                </a:tc>
              </a:tr>
              <a:tr h="250608">
                <a:tc>
                  <a:txBody>
                    <a:bodyPr/>
                    <a:lstStyle/>
                    <a:p>
                      <a:pPr algn="ctr">
                        <a:spcAft>
                          <a:spcPts val="0"/>
                        </a:spcAft>
                      </a:pPr>
                      <a:r>
                        <a:rPr lang="en-US" sz="2000">
                          <a:solidFill>
                            <a:schemeClr val="bg1"/>
                          </a:solidFill>
                          <a:effectLst/>
                        </a:rPr>
                        <a:t>0</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algn="ctr">
                        <a:spcAft>
                          <a:spcPts val="0"/>
                        </a:spcAft>
                      </a:pPr>
                      <a:r>
                        <a:rPr lang="en-US" sz="2000">
                          <a:solidFill>
                            <a:schemeClr val="bg1"/>
                          </a:solidFill>
                          <a:effectLst/>
                        </a:rPr>
                        <a:t>0</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a:spcAft>
                          <a:spcPts val="0"/>
                        </a:spcAft>
                      </a:pPr>
                      <a:r>
                        <a:rPr lang="en-US" sz="2000">
                          <a:solidFill>
                            <a:schemeClr val="bg1"/>
                          </a:solidFill>
                          <a:effectLst/>
                        </a:rPr>
                        <a:t>Stop </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250608">
                <a:tc>
                  <a:txBody>
                    <a:bodyPr/>
                    <a:lstStyle/>
                    <a:p>
                      <a:pPr algn="ctr">
                        <a:spcAft>
                          <a:spcPts val="0"/>
                        </a:spcAft>
                      </a:pPr>
                      <a:r>
                        <a:rPr lang="en-US" sz="2000">
                          <a:solidFill>
                            <a:schemeClr val="bg1"/>
                          </a:solidFill>
                          <a:effectLst/>
                        </a:rPr>
                        <a:t>0</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algn="ctr">
                        <a:spcAft>
                          <a:spcPts val="0"/>
                        </a:spcAft>
                      </a:pPr>
                      <a:r>
                        <a:rPr lang="en-US" sz="2000">
                          <a:solidFill>
                            <a:schemeClr val="bg1"/>
                          </a:solidFill>
                          <a:effectLst/>
                        </a:rPr>
                        <a:t>1</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a:spcAft>
                          <a:spcPts val="0"/>
                        </a:spcAft>
                      </a:pPr>
                      <a:r>
                        <a:rPr lang="en-US" sz="2000">
                          <a:solidFill>
                            <a:schemeClr val="bg1"/>
                          </a:solidFill>
                          <a:effectLst/>
                        </a:rPr>
                        <a:t>Run Counter-Clockwise</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250608">
                <a:tc>
                  <a:txBody>
                    <a:bodyPr/>
                    <a:lstStyle/>
                    <a:p>
                      <a:pPr algn="ctr">
                        <a:spcAft>
                          <a:spcPts val="0"/>
                        </a:spcAft>
                      </a:pPr>
                      <a:r>
                        <a:rPr lang="en-US" sz="2000">
                          <a:solidFill>
                            <a:schemeClr val="bg1"/>
                          </a:solidFill>
                          <a:effectLst/>
                        </a:rPr>
                        <a:t>1</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algn="ctr">
                        <a:spcAft>
                          <a:spcPts val="0"/>
                        </a:spcAft>
                      </a:pPr>
                      <a:r>
                        <a:rPr lang="en-US" sz="2000">
                          <a:solidFill>
                            <a:schemeClr val="bg1"/>
                          </a:solidFill>
                          <a:effectLst/>
                        </a:rPr>
                        <a:t>0</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a:spcAft>
                          <a:spcPts val="0"/>
                        </a:spcAft>
                      </a:pPr>
                      <a:r>
                        <a:rPr lang="en-US" sz="2000">
                          <a:solidFill>
                            <a:schemeClr val="bg1"/>
                          </a:solidFill>
                          <a:effectLst/>
                        </a:rPr>
                        <a:t>Run Clockwise</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250608">
                <a:tc>
                  <a:txBody>
                    <a:bodyPr/>
                    <a:lstStyle/>
                    <a:p>
                      <a:pPr algn="ctr">
                        <a:spcAft>
                          <a:spcPts val="0"/>
                        </a:spcAft>
                      </a:pPr>
                      <a:r>
                        <a:rPr lang="en-US" sz="2000">
                          <a:solidFill>
                            <a:schemeClr val="bg1"/>
                          </a:solidFill>
                          <a:effectLst/>
                        </a:rPr>
                        <a:t>1</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tcPr>
                </a:tc>
                <a:tc>
                  <a:txBody>
                    <a:bodyPr/>
                    <a:lstStyle/>
                    <a:p>
                      <a:pPr algn="ctr">
                        <a:spcAft>
                          <a:spcPts val="0"/>
                        </a:spcAft>
                      </a:pPr>
                      <a:r>
                        <a:rPr lang="en-US" sz="2000">
                          <a:solidFill>
                            <a:schemeClr val="bg1"/>
                          </a:solidFill>
                          <a:effectLst/>
                        </a:rPr>
                        <a:t>1</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tcPr>
                </a:tc>
                <a:tc>
                  <a:txBody>
                    <a:bodyPr/>
                    <a:lstStyle/>
                    <a:p>
                      <a:pPr>
                        <a:spcAft>
                          <a:spcPts val="0"/>
                        </a:spcAft>
                      </a:pPr>
                      <a:r>
                        <a:rPr lang="en-US" sz="2000">
                          <a:solidFill>
                            <a:schemeClr val="bg1"/>
                          </a:solidFill>
                          <a:effectLst/>
                        </a:rPr>
                        <a:t>N/A</a:t>
                      </a:r>
                      <a:endParaRPr lang="en-US" sz="2000">
                        <a:solidFill>
                          <a:schemeClr val="bg1"/>
                        </a:solidFill>
                        <a:effectLst/>
                        <a:latin typeface="Calibri" panose="020F0502020204030204" pitchFamily="34" charset="0"/>
                        <a:cs typeface="Times New Roman" panose="02020603050405020304" pitchFamily="18" charset="0"/>
                      </a:endParaRPr>
                    </a:p>
                  </a:txBody>
                  <a:tcPr marL="102522" marR="102522" marT="0" marB="0">
                    <a:lnT w="12700" cap="flat" cmpd="sng" algn="ctr">
                      <a:solidFill>
                        <a:srgbClr val="00BFFF"/>
                      </a:solidFill>
                      <a:prstDash val="solid"/>
                      <a:round/>
                      <a:headEnd type="none" w="med" len="med"/>
                      <a:tailEnd type="none" w="med" len="med"/>
                    </a:lnT>
                  </a:tcPr>
                </a:tc>
              </a:tr>
            </a:tbl>
          </a:graphicData>
        </a:graphic>
      </p:graphicFrame>
      <p:sp>
        <p:nvSpPr>
          <p:cNvPr id="10" name="TextBox 6"/>
          <p:cNvSpPr txBox="1"/>
          <p:nvPr/>
        </p:nvSpPr>
        <p:spPr>
          <a:xfrm>
            <a:off x="4819762" y="981404"/>
            <a:ext cx="2005229" cy="523220"/>
          </a:xfrm>
          <a:prstGeom prst="rect">
            <a:avLst/>
          </a:prstGeom>
          <a:noFill/>
        </p:spPr>
        <p:txBody>
          <a:bodyPr wrap="none" rtlCol="0">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smtClean="0">
                <a:solidFill>
                  <a:schemeClr val="bg1"/>
                </a:solidFill>
              </a:rPr>
              <a:t>How it work</a:t>
            </a:r>
            <a:endParaRPr lang="vi-VN" sz="2800" b="1" dirty="0">
              <a:solidFill>
                <a:schemeClr val="bg1"/>
              </a:solidFill>
            </a:endParaRPr>
          </a:p>
        </p:txBody>
      </p:sp>
    </p:spTree>
    <p:extLst>
      <p:ext uri="{BB962C8B-B14F-4D97-AF65-F5344CB8AC3E}">
        <p14:creationId xmlns:p14="http://schemas.microsoft.com/office/powerpoint/2010/main" val="21121779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12192000"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Calibri (Body)"/>
              </a:rPr>
              <a:t>DC Motor GA37</a:t>
            </a:r>
            <a:endParaRPr lang="en-US" sz="3600" b="1">
              <a:solidFill>
                <a:schemeClr val="bg1"/>
              </a:solidFill>
              <a:latin typeface="Calibri (Body)"/>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flipH="1">
            <a:off x="1008912" y="1404257"/>
            <a:ext cx="4695203" cy="4695203"/>
          </a:xfrm>
          <a:prstGeom prst="rect">
            <a:avLst/>
          </a:prstGeom>
        </p:spPr>
      </p:pic>
      <p:sp>
        <p:nvSpPr>
          <p:cNvPr id="11" name="Content Placeholder 2"/>
          <p:cNvSpPr>
            <a:spLocks noGrp="1"/>
          </p:cNvSpPr>
          <p:nvPr/>
        </p:nvSpPr>
        <p:spPr>
          <a:xfrm>
            <a:off x="6096000" y="1600205"/>
            <a:ext cx="59518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bg1"/>
                </a:solidFill>
              </a:rPr>
              <a:t>12 voltage</a:t>
            </a:r>
          </a:p>
          <a:p>
            <a:r>
              <a:rPr lang="en-US" b="1" dirty="0" smtClean="0">
                <a:solidFill>
                  <a:schemeClr val="bg1"/>
                </a:solidFill>
              </a:rPr>
              <a:t>5600 rpm (none gear)</a:t>
            </a:r>
          </a:p>
          <a:p>
            <a:r>
              <a:rPr lang="en-US" b="1" dirty="0" smtClean="0">
                <a:solidFill>
                  <a:schemeClr val="bg1"/>
                </a:solidFill>
              </a:rPr>
              <a:t>56 rpm (gear)</a:t>
            </a:r>
          </a:p>
          <a:p>
            <a:r>
              <a:rPr lang="en-US" b="1" dirty="0" smtClean="0">
                <a:solidFill>
                  <a:schemeClr val="bg1"/>
                </a:solidFill>
              </a:rPr>
              <a:t>Gear 1:100</a:t>
            </a:r>
            <a:endParaRPr lang="vi-VN" b="1" dirty="0">
              <a:solidFill>
                <a:schemeClr val="bg1"/>
              </a:solidFill>
            </a:endParaRPr>
          </a:p>
        </p:txBody>
      </p:sp>
    </p:spTree>
    <p:extLst>
      <p:ext uri="{BB962C8B-B14F-4D97-AF65-F5344CB8AC3E}">
        <p14:creationId xmlns:p14="http://schemas.microsoft.com/office/powerpoint/2010/main" val="3647146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4669625" y="1072121"/>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Color </a:t>
            </a:r>
          </a:p>
          <a:p>
            <a:pPr algn="ctr"/>
            <a:r>
              <a:rPr lang="en-US" sz="2000" b="1" smtClean="0">
                <a:cs typeface="Times New Roman" panose="02020603050405020304" pitchFamily="18" charset="0"/>
              </a:rPr>
              <a:t>Detecting</a:t>
            </a:r>
            <a:endParaRPr lang="en-US" sz="2000" b="1">
              <a:cs typeface="Times New Roman" panose="02020603050405020304" pitchFamily="18" charset="0"/>
            </a:endParaRPr>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60" name="Rectangle 59"/>
          <p:cNvSpPr/>
          <p:nvPr/>
        </p:nvSpPr>
        <p:spPr>
          <a:xfrm>
            <a:off x="1847644" y="1084338"/>
            <a:ext cx="1599417"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Determine</a:t>
            </a:r>
          </a:p>
          <a:p>
            <a:pPr algn="ctr"/>
            <a:r>
              <a:rPr lang="en-US" sz="2000" b="1" smtClean="0">
                <a:cs typeface="Times New Roman" panose="02020603050405020304" pitchFamily="18" charset="0"/>
              </a:rPr>
              <a:t>Marbles</a:t>
            </a:r>
            <a:endParaRPr lang="en-US" sz="2000" b="1" dirty="0">
              <a:cs typeface="Times New Roman" panose="02020603050405020304" pitchFamily="18" charset="0"/>
            </a:endParaRPr>
          </a:p>
        </p:txBody>
      </p:sp>
      <p:sp>
        <p:nvSpPr>
          <p:cNvPr id="72" name="Rectangle 71"/>
          <p:cNvSpPr/>
          <p:nvPr/>
        </p:nvSpPr>
        <p:spPr>
          <a:xfrm>
            <a:off x="9062122" y="3248956"/>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Desktop Application</a:t>
            </a:r>
            <a:endParaRPr lang="en-US" sz="2000" b="1">
              <a:cs typeface="Times New Roman" panose="02020603050405020304" pitchFamily="18" charset="0"/>
            </a:endParaRPr>
          </a:p>
        </p:txBody>
      </p:sp>
      <p:sp>
        <p:nvSpPr>
          <p:cNvPr id="81" name="Right Arrow 80"/>
          <p:cNvSpPr/>
          <p:nvPr/>
        </p:nvSpPr>
        <p:spPr>
          <a:xfrm>
            <a:off x="3447062" y="1594272"/>
            <a:ext cx="1216236" cy="241208"/>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2" name="Left-Right Arrow 81"/>
          <p:cNvSpPr/>
          <p:nvPr/>
        </p:nvSpPr>
        <p:spPr>
          <a:xfrm>
            <a:off x="8214734" y="3777411"/>
            <a:ext cx="847388" cy="228600"/>
          </a:xfrm>
          <a:prstGeom prst="lef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7387" y="1060154"/>
            <a:ext cx="737797" cy="1154738"/>
            <a:chOff x="496220" y="1041011"/>
            <a:chExt cx="737797" cy="1154738"/>
          </a:xfrm>
        </p:grpSpPr>
        <p:sp>
          <p:nvSpPr>
            <p:cNvPr id="90" name="Oval 89"/>
            <p:cNvSpPr/>
            <p:nvPr/>
          </p:nvSpPr>
          <p:spPr>
            <a:xfrm>
              <a:off x="734392" y="1041011"/>
              <a:ext cx="277795" cy="27779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1" name="Oval 90"/>
            <p:cNvSpPr/>
            <p:nvPr/>
          </p:nvSpPr>
          <p:spPr>
            <a:xfrm>
              <a:off x="865119" y="1171738"/>
              <a:ext cx="277795" cy="2777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 name="Group 4"/>
            <p:cNvGrpSpPr/>
            <p:nvPr/>
          </p:nvGrpSpPr>
          <p:grpSpPr>
            <a:xfrm>
              <a:off x="496220" y="1508723"/>
              <a:ext cx="737797" cy="687026"/>
              <a:chOff x="496220" y="1508723"/>
              <a:chExt cx="737797" cy="687026"/>
            </a:xfrm>
          </p:grpSpPr>
          <p:sp>
            <p:nvSpPr>
              <p:cNvPr id="2" name="Flowchart: Manual Operation 1"/>
              <p:cNvSpPr/>
              <p:nvPr/>
            </p:nvSpPr>
            <p:spPr>
              <a:xfrm>
                <a:off x="496220" y="1508723"/>
                <a:ext cx="737797" cy="343871"/>
              </a:xfrm>
              <a:prstGeom prst="flowChartManualOperati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3" name="Rectangle 2"/>
              <p:cNvSpPr/>
              <p:nvPr/>
            </p:nvSpPr>
            <p:spPr>
              <a:xfrm>
                <a:off x="799755" y="1840356"/>
                <a:ext cx="130727" cy="3553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grpSp>
      </p:grpSp>
      <p:sp>
        <p:nvSpPr>
          <p:cNvPr id="56" name="Right Arrow 55"/>
          <p:cNvSpPr/>
          <p:nvPr/>
        </p:nvSpPr>
        <p:spPr>
          <a:xfrm>
            <a:off x="1129211" y="1594272"/>
            <a:ext cx="703919" cy="23236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7" name="Right Arrow 56"/>
          <p:cNvSpPr/>
          <p:nvPr/>
        </p:nvSpPr>
        <p:spPr>
          <a:xfrm rot="5400000" flipV="1">
            <a:off x="5418005" y="2622854"/>
            <a:ext cx="731520"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8" name="Group 57"/>
          <p:cNvGrpSpPr/>
          <p:nvPr/>
        </p:nvGrpSpPr>
        <p:grpSpPr>
          <a:xfrm>
            <a:off x="9653130" y="1031370"/>
            <a:ext cx="985837" cy="13716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ight Arrow 74"/>
          <p:cNvSpPr/>
          <p:nvPr/>
        </p:nvSpPr>
        <p:spPr>
          <a:xfrm rot="5400000" flipV="1">
            <a:off x="9809779" y="2783763"/>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29" name="Group 28"/>
          <p:cNvGrpSpPr/>
          <p:nvPr/>
        </p:nvGrpSpPr>
        <p:grpSpPr>
          <a:xfrm>
            <a:off x="3352796" y="3113036"/>
            <a:ext cx="4861938" cy="2011248"/>
            <a:chOff x="3352796" y="3345260"/>
            <a:chExt cx="4861938" cy="2011248"/>
          </a:xfrm>
        </p:grpSpPr>
        <p:grpSp>
          <p:nvGrpSpPr>
            <p:cNvPr id="27" name="Group 26"/>
            <p:cNvGrpSpPr/>
            <p:nvPr/>
          </p:nvGrpSpPr>
          <p:grpSpPr>
            <a:xfrm>
              <a:off x="3352796" y="3345260"/>
              <a:ext cx="4861938" cy="2011248"/>
              <a:chOff x="3352796" y="3345260"/>
              <a:chExt cx="4861938" cy="2011248"/>
            </a:xfrm>
          </p:grpSpPr>
          <p:grpSp>
            <p:nvGrpSpPr>
              <p:cNvPr id="11" name="Group 10"/>
              <p:cNvGrpSpPr/>
              <p:nvPr/>
            </p:nvGrpSpPr>
            <p:grpSpPr>
              <a:xfrm>
                <a:off x="3352796" y="3345260"/>
                <a:ext cx="4861938" cy="2011248"/>
                <a:chOff x="3352796" y="3345260"/>
                <a:chExt cx="4861938" cy="2011248"/>
              </a:xfrm>
            </p:grpSpPr>
            <p:sp>
              <p:nvSpPr>
                <p:cNvPr id="65" name="Rectangle 64"/>
                <p:cNvSpPr/>
                <p:nvPr/>
              </p:nvSpPr>
              <p:spPr>
                <a:xfrm>
                  <a:off x="3352796" y="3345260"/>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p:txBody>
            </p:sp>
            <p:grpSp>
              <p:nvGrpSpPr>
                <p:cNvPr id="9" name="Group 8"/>
                <p:cNvGrpSpPr/>
                <p:nvPr/>
              </p:nvGrpSpPr>
              <p:grpSpPr>
                <a:xfrm>
                  <a:off x="3493162" y="4475768"/>
                  <a:ext cx="4581206" cy="880740"/>
                  <a:chOff x="3553827" y="4475768"/>
                  <a:chExt cx="4581206" cy="880740"/>
                </a:xfrm>
              </p:grpSpPr>
              <p:sp>
                <p:nvSpPr>
                  <p:cNvPr id="66" name="Rectangle 65"/>
                  <p:cNvSpPr/>
                  <p:nvPr/>
                </p:nvSpPr>
                <p:spPr>
                  <a:xfrm>
                    <a:off x="3553827" y="4475768"/>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Red</a:t>
                    </a:r>
                    <a:endParaRPr lang="en-US" sz="1600" b="1" dirty="0">
                      <a:latin typeface="Times New Roman" panose="02020603050405020304" pitchFamily="18" charset="0"/>
                      <a:cs typeface="Times New Roman" panose="02020603050405020304" pitchFamily="18" charset="0"/>
                    </a:endParaRPr>
                  </a:p>
                </p:txBody>
              </p:sp>
              <p:sp>
                <p:nvSpPr>
                  <p:cNvPr id="67" name="Rectangle 66"/>
                  <p:cNvSpPr/>
                  <p:nvPr/>
                </p:nvSpPr>
                <p:spPr>
                  <a:xfrm>
                    <a:off x="4521085" y="4475768"/>
                    <a:ext cx="797950"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Blue</a:t>
                    </a:r>
                    <a:endParaRPr lang="en-US" sz="1600" b="1" dirty="0">
                      <a:latin typeface="Times New Roman" panose="02020603050405020304" pitchFamily="18" charset="0"/>
                      <a:cs typeface="Times New Roman" panose="02020603050405020304" pitchFamily="18" charset="0"/>
                    </a:endParaRPr>
                  </a:p>
                </p:txBody>
              </p:sp>
              <p:sp>
                <p:nvSpPr>
                  <p:cNvPr id="68" name="Rectangle 67"/>
                  <p:cNvSpPr/>
                  <p:nvPr/>
                </p:nvSpPr>
                <p:spPr>
                  <a:xfrm>
                    <a:off x="5454035" y="4475768"/>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Green</a:t>
                    </a:r>
                    <a:endParaRPr lang="en-US" sz="1600" b="1">
                      <a:latin typeface="Times New Roman" panose="02020603050405020304" pitchFamily="18" charset="0"/>
                      <a:cs typeface="Times New Roman" panose="02020603050405020304" pitchFamily="18" charset="0"/>
                    </a:endParaRPr>
                  </a:p>
                </p:txBody>
              </p:sp>
              <p:sp>
                <p:nvSpPr>
                  <p:cNvPr id="69" name="Rectangle 68"/>
                  <p:cNvSpPr/>
                  <p:nvPr/>
                </p:nvSpPr>
                <p:spPr>
                  <a:xfrm>
                    <a:off x="6409902" y="4475768"/>
                    <a:ext cx="820869"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Purple</a:t>
                    </a:r>
                    <a:endParaRPr lang="en-US" sz="1600" b="1">
                      <a:latin typeface="Times New Roman" panose="02020603050405020304" pitchFamily="18" charset="0"/>
                      <a:cs typeface="Times New Roman" panose="02020603050405020304" pitchFamily="18" charset="0"/>
                    </a:endParaRPr>
                  </a:p>
                </p:txBody>
              </p:sp>
              <p:sp>
                <p:nvSpPr>
                  <p:cNvPr id="70" name="Rectangle 69"/>
                  <p:cNvSpPr/>
                  <p:nvPr/>
                </p:nvSpPr>
                <p:spPr>
                  <a:xfrm>
                    <a:off x="7365770" y="4475768"/>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Pink</a:t>
                    </a:r>
                    <a:endParaRPr lang="en-US" sz="1600" b="1">
                      <a:latin typeface="Times New Roman" panose="02020603050405020304" pitchFamily="18" charset="0"/>
                      <a:cs typeface="Times New Roman" panose="02020603050405020304" pitchFamily="18" charset="0"/>
                    </a:endParaRPr>
                  </a:p>
                </p:txBody>
              </p:sp>
            </p:grpSp>
          </p:grpSp>
          <p:sp>
            <p:nvSpPr>
              <p:cNvPr id="20" name="Rectangle 19"/>
              <p:cNvSpPr/>
              <p:nvPr/>
            </p:nvSpPr>
            <p:spPr>
              <a:xfrm>
                <a:off x="3369009" y="3345260"/>
                <a:ext cx="956411" cy="522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latin typeface="Calibri (Body)"/>
                    <a:cs typeface="Times New Roman" panose="02020603050405020304" pitchFamily="18" charset="0"/>
                  </a:rPr>
                  <a:t>Filter</a:t>
                </a:r>
                <a:endParaRPr lang="en-US" sz="2000" b="1">
                  <a:latin typeface="Calibri (Body)"/>
                  <a:cs typeface="Times New Roman" panose="02020603050405020304" pitchFamily="18" charset="0"/>
                </a:endParaRPr>
              </a:p>
            </p:txBody>
          </p:sp>
        </p:grpSp>
        <p:cxnSp>
          <p:nvCxnSpPr>
            <p:cNvPr id="10" name="Straight Connector 9"/>
            <p:cNvCxnSpPr>
              <a:stCxn id="65" idx="0"/>
              <a:endCxn id="66" idx="0"/>
            </p:cNvCxnSpPr>
            <p:nvPr/>
          </p:nvCxnSpPr>
          <p:spPr>
            <a:xfrm flipH="1">
              <a:off x="3909291" y="3345260"/>
              <a:ext cx="1874474" cy="1130508"/>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5" idx="0"/>
              <a:endCxn id="67" idx="0"/>
            </p:cNvCxnSpPr>
            <p:nvPr/>
          </p:nvCxnSpPr>
          <p:spPr>
            <a:xfrm flipH="1">
              <a:off x="4859395" y="3345260"/>
              <a:ext cx="924370" cy="1130508"/>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65" idx="0"/>
              <a:endCxn id="68" idx="0"/>
            </p:cNvCxnSpPr>
            <p:nvPr/>
          </p:nvCxnSpPr>
          <p:spPr>
            <a:xfrm>
              <a:off x="5783765" y="3345260"/>
              <a:ext cx="20039" cy="1130508"/>
            </a:xfrm>
            <a:prstGeom prst="line">
              <a:avLst/>
            </a:prstGeom>
            <a:ln w="381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65" idx="0"/>
              <a:endCxn id="69" idx="0"/>
            </p:cNvCxnSpPr>
            <p:nvPr/>
          </p:nvCxnSpPr>
          <p:spPr>
            <a:xfrm>
              <a:off x="5783765" y="3345260"/>
              <a:ext cx="975907" cy="1130508"/>
            </a:xfrm>
            <a:prstGeom prst="line">
              <a:avLst/>
            </a:prstGeom>
            <a:ln w="38100">
              <a:solidFill>
                <a:srgbClr val="990099"/>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65" idx="0"/>
              <a:endCxn id="70" idx="0"/>
            </p:cNvCxnSpPr>
            <p:nvPr/>
          </p:nvCxnSpPr>
          <p:spPr>
            <a:xfrm>
              <a:off x="5783765" y="3345260"/>
              <a:ext cx="1905972" cy="1130508"/>
            </a:xfrm>
            <a:prstGeom prst="line">
              <a:avLst/>
            </a:prstGeom>
            <a:ln w="38100">
              <a:solidFill>
                <a:srgbClr val="FF00FF"/>
              </a:solidFill>
              <a:prstDash val="sysDash"/>
            </a:ln>
          </p:spPr>
          <p:style>
            <a:lnRef idx="1">
              <a:schemeClr val="accent1"/>
            </a:lnRef>
            <a:fillRef idx="0">
              <a:schemeClr val="accent1"/>
            </a:fillRef>
            <a:effectRef idx="0">
              <a:schemeClr val="accent1"/>
            </a:effectRef>
            <a:fontRef idx="minor">
              <a:schemeClr val="tx1"/>
            </a:fontRef>
          </p:style>
        </p:cxnSp>
      </p:grpSp>
      <p:sp>
        <p:nvSpPr>
          <p:cNvPr id="89" name="Right Arrow 88"/>
          <p:cNvSpPr/>
          <p:nvPr/>
        </p:nvSpPr>
        <p:spPr>
          <a:xfrm rot="5400000" flipV="1">
            <a:off x="9809779" y="4744535"/>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9998" y="5124284"/>
            <a:ext cx="1239696" cy="1239696"/>
          </a:xfrm>
          <a:prstGeom prst="rect">
            <a:avLst/>
          </a:prstGeom>
        </p:spPr>
      </p:pic>
      <p:grpSp>
        <p:nvGrpSpPr>
          <p:cNvPr id="94" name="Group 93"/>
          <p:cNvGrpSpPr/>
          <p:nvPr/>
        </p:nvGrpSpPr>
        <p:grpSpPr>
          <a:xfrm>
            <a:off x="3015339" y="5374052"/>
            <a:ext cx="5471346" cy="1361767"/>
            <a:chOff x="3109935" y="5374052"/>
            <a:chExt cx="5471346" cy="1361767"/>
          </a:xfrm>
        </p:grpSpPr>
        <p:grpSp>
          <p:nvGrpSpPr>
            <p:cNvPr id="93" name="Group 92"/>
            <p:cNvGrpSpPr/>
            <p:nvPr/>
          </p:nvGrpSpPr>
          <p:grpSpPr>
            <a:xfrm>
              <a:off x="3109935" y="5374052"/>
              <a:ext cx="5471346" cy="1361767"/>
              <a:chOff x="3109935" y="5374052"/>
              <a:chExt cx="5471346" cy="1361767"/>
            </a:xfrm>
          </p:grpSpPr>
          <p:grpSp>
            <p:nvGrpSpPr>
              <p:cNvPr id="33" name="Group 32"/>
              <p:cNvGrpSpPr/>
              <p:nvPr/>
            </p:nvGrpSpPr>
            <p:grpSpPr>
              <a:xfrm>
                <a:off x="3109935" y="5374052"/>
                <a:ext cx="5471346" cy="333829"/>
                <a:chOff x="3109935" y="5374052"/>
                <a:chExt cx="5471346" cy="333829"/>
              </a:xfrm>
            </p:grpSpPr>
            <p:cxnSp>
              <p:nvCxnSpPr>
                <p:cNvPr id="32" name="Straight Connector 31"/>
                <p:cNvCxnSpPr/>
                <p:nvPr/>
              </p:nvCxnSpPr>
              <p:spPr>
                <a:xfrm>
                  <a:off x="3109935" y="5374052"/>
                  <a:ext cx="2430969" cy="333829"/>
                </a:xfrm>
                <a:prstGeom prst="line">
                  <a:avLst/>
                </a:prstGeom>
                <a:ln w="76200">
                  <a:solidFill>
                    <a:srgbClr val="00BFFF"/>
                  </a:solidFill>
                </a:ln>
              </p:spPr>
              <p:style>
                <a:lnRef idx="3">
                  <a:schemeClr val="accent2"/>
                </a:lnRef>
                <a:fillRef idx="0">
                  <a:schemeClr val="accent2"/>
                </a:fillRef>
                <a:effectRef idx="2">
                  <a:schemeClr val="accent2"/>
                </a:effectRef>
                <a:fontRef idx="minor">
                  <a:schemeClr val="tx1"/>
                </a:fontRef>
              </p:style>
            </p:cxnSp>
            <p:cxnSp>
              <p:nvCxnSpPr>
                <p:cNvPr id="63" name="Straight Connector 62"/>
                <p:cNvCxnSpPr/>
                <p:nvPr/>
              </p:nvCxnSpPr>
              <p:spPr>
                <a:xfrm flipV="1">
                  <a:off x="6150312" y="5374052"/>
                  <a:ext cx="2430969" cy="333829"/>
                </a:xfrm>
                <a:prstGeom prst="line">
                  <a:avLst/>
                </a:prstGeom>
                <a:ln w="76200">
                  <a:solidFill>
                    <a:srgbClr val="00BFFF"/>
                  </a:solidFill>
                </a:ln>
              </p:spPr>
              <p:style>
                <a:lnRef idx="3">
                  <a:schemeClr val="accent2"/>
                </a:lnRef>
                <a:fillRef idx="0">
                  <a:schemeClr val="accent2"/>
                </a:fillRef>
                <a:effectRef idx="2">
                  <a:schemeClr val="accent2"/>
                </a:effectRef>
                <a:fontRef idx="minor">
                  <a:schemeClr val="tx1"/>
                </a:fontRef>
              </p:style>
            </p:cxnSp>
          </p:grpSp>
          <p:grpSp>
            <p:nvGrpSpPr>
              <p:cNvPr id="55" name="Group 54"/>
              <p:cNvGrpSpPr/>
              <p:nvPr/>
            </p:nvGrpSpPr>
            <p:grpSpPr>
              <a:xfrm>
                <a:off x="3422287" y="6357131"/>
                <a:ext cx="4846643" cy="378688"/>
                <a:chOff x="1436584" y="5322442"/>
                <a:chExt cx="4846643" cy="378688"/>
              </a:xfrm>
            </p:grpSpPr>
            <p:grpSp>
              <p:nvGrpSpPr>
                <p:cNvPr id="52" name="Group 51"/>
                <p:cNvGrpSpPr/>
                <p:nvPr/>
              </p:nvGrpSpPr>
              <p:grpSpPr>
                <a:xfrm>
                  <a:off x="1436584" y="5322442"/>
                  <a:ext cx="4846643" cy="378688"/>
                  <a:chOff x="3329762" y="6312957"/>
                  <a:chExt cx="4846643" cy="378688"/>
                </a:xfrm>
                <a:solidFill>
                  <a:srgbClr val="00BFFF"/>
                </a:solidFill>
              </p:grpSpPr>
              <p:sp>
                <p:nvSpPr>
                  <p:cNvPr id="42" name="Flowchart: Process 41"/>
                  <p:cNvSpPr/>
                  <p:nvPr/>
                </p:nvSpPr>
                <p:spPr>
                  <a:xfrm>
                    <a:off x="3701143" y="6316741"/>
                    <a:ext cx="4104477" cy="374904"/>
                  </a:xfrm>
                  <a:prstGeom prst="flowChartProcess">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Flowchart: Delay 42"/>
                  <p:cNvSpPr/>
                  <p:nvPr/>
                </p:nvSpPr>
                <p:spPr>
                  <a:xfrm>
                    <a:off x="7803459" y="6312957"/>
                    <a:ext cx="372946" cy="378688"/>
                  </a:xfrm>
                  <a:prstGeom prst="flowChartDelay">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8" name="Flowchart: Delay 77"/>
                  <p:cNvSpPr/>
                  <p:nvPr/>
                </p:nvSpPr>
                <p:spPr>
                  <a:xfrm flipH="1">
                    <a:off x="3329762" y="6312957"/>
                    <a:ext cx="372946" cy="378688"/>
                  </a:xfrm>
                  <a:prstGeom prst="flowChartDelay">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51" name="Group 50"/>
                <p:cNvGrpSpPr/>
                <p:nvPr/>
              </p:nvGrpSpPr>
              <p:grpSpPr>
                <a:xfrm>
                  <a:off x="1510592" y="5397590"/>
                  <a:ext cx="4698627" cy="228393"/>
                  <a:chOff x="3375741" y="6389997"/>
                  <a:chExt cx="4698627" cy="228393"/>
                </a:xfrm>
                <a:solidFill>
                  <a:srgbClr val="00BFFF"/>
                </a:solidFill>
              </p:grpSpPr>
              <p:sp>
                <p:nvSpPr>
                  <p:cNvPr id="44" name="Oval 43"/>
                  <p:cNvSpPr/>
                  <p:nvPr/>
                </p:nvSpPr>
                <p:spPr>
                  <a:xfrm>
                    <a:off x="7849438"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Oval 78"/>
                  <p:cNvSpPr/>
                  <p:nvPr/>
                </p:nvSpPr>
                <p:spPr>
                  <a:xfrm flipH="1">
                    <a:off x="3375741"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0" name="Oval 79"/>
                  <p:cNvSpPr/>
                  <p:nvPr/>
                </p:nvSpPr>
                <p:spPr>
                  <a:xfrm flipH="1">
                    <a:off x="4121357"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3" name="Oval 82"/>
                  <p:cNvSpPr/>
                  <p:nvPr/>
                </p:nvSpPr>
                <p:spPr>
                  <a:xfrm flipH="1">
                    <a:off x="5612589"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4" name="Oval 83"/>
                  <p:cNvSpPr/>
                  <p:nvPr/>
                </p:nvSpPr>
                <p:spPr>
                  <a:xfrm flipH="1">
                    <a:off x="4866973"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5" name="Oval 84"/>
                  <p:cNvSpPr/>
                  <p:nvPr/>
                </p:nvSpPr>
                <p:spPr>
                  <a:xfrm flipH="1">
                    <a:off x="6358205"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6" name="Oval 85"/>
                  <p:cNvSpPr/>
                  <p:nvPr/>
                </p:nvSpPr>
                <p:spPr>
                  <a:xfrm flipH="1">
                    <a:off x="7103821"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grpSp>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466" y="5883904"/>
              <a:ext cx="672573" cy="672573"/>
            </a:xfrm>
            <a:prstGeom prst="rect">
              <a:avLst/>
            </a:prstGeom>
          </p:spPr>
        </p:pic>
      </p:grpSp>
      <p:sp>
        <p:nvSpPr>
          <p:cNvPr id="96" name="Right Arrow 95"/>
          <p:cNvSpPr/>
          <p:nvPr/>
        </p:nvSpPr>
        <p:spPr>
          <a:xfrm rot="5400000" flipV="1">
            <a:off x="5418005" y="5386697"/>
            <a:ext cx="731520"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5" name="Flowchart: Process 94"/>
          <p:cNvSpPr/>
          <p:nvPr/>
        </p:nvSpPr>
        <p:spPr>
          <a:xfrm>
            <a:off x="1481170" y="960393"/>
            <a:ext cx="9901533" cy="4864918"/>
          </a:xfrm>
          <a:prstGeom prst="flowChartProcess">
            <a:avLst/>
          </a:prstGeom>
          <a:noFill/>
          <a:ln w="5715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7" name="Flowchart: Process 96"/>
          <p:cNvSpPr/>
          <p:nvPr/>
        </p:nvSpPr>
        <p:spPr>
          <a:xfrm>
            <a:off x="1437143" y="991925"/>
            <a:ext cx="7221396" cy="4382127"/>
          </a:xfrm>
          <a:prstGeom prst="flowChartProcess">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9" name="Flowchart: Process 98"/>
          <p:cNvSpPr/>
          <p:nvPr/>
        </p:nvSpPr>
        <p:spPr>
          <a:xfrm>
            <a:off x="8848496" y="2990419"/>
            <a:ext cx="2794550" cy="1755001"/>
          </a:xfrm>
          <a:prstGeom prst="flowChartProcess">
            <a:avLst/>
          </a:prstGeom>
          <a:noFill/>
          <a:ln w="5715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 name="Rectangle 3"/>
          <p:cNvSpPr/>
          <p:nvPr/>
        </p:nvSpPr>
        <p:spPr>
          <a:xfrm>
            <a:off x="1452992" y="3266138"/>
            <a:ext cx="1886204" cy="1544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cs typeface="Times New Roman" panose="02020603050405020304" pitchFamily="18" charset="0"/>
              </a:rPr>
              <a:t>Mechanical Part and </a:t>
            </a:r>
          </a:p>
          <a:p>
            <a:pPr algn="ctr"/>
            <a:r>
              <a:rPr lang="en-US" sz="2800" smtClean="0">
                <a:cs typeface="Times New Roman" panose="02020603050405020304" pitchFamily="18" charset="0"/>
              </a:rPr>
              <a:t>Hardware</a:t>
            </a:r>
            <a:endParaRPr lang="en-US" sz="2800">
              <a:cs typeface="Times New Roman" panose="02020603050405020304" pitchFamily="18" charset="0"/>
            </a:endParaRPr>
          </a:p>
        </p:txBody>
      </p:sp>
    </p:spTree>
    <p:extLst>
      <p:ext uri="{BB962C8B-B14F-4D97-AF65-F5344CB8AC3E}">
        <p14:creationId xmlns:p14="http://schemas.microsoft.com/office/powerpoint/2010/main" val="138004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5"/>
                                        </p:tgtEl>
                                      </p:cBhvr>
                                    </p:animEffect>
                                    <p:set>
                                      <p:cBhvr>
                                        <p:cTn id="7" dur="1" fill="hold">
                                          <p:stCondLst>
                                            <p:cond delay="499"/>
                                          </p:stCondLst>
                                        </p:cTn>
                                        <p:tgtEl>
                                          <p:spTgt spid="9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7"/>
                                        </p:tgtEl>
                                      </p:cBhvr>
                                    </p:animEffect>
                                    <p:set>
                                      <p:cBhvr>
                                        <p:cTn id="20" dur="1" fill="hold">
                                          <p:stCondLst>
                                            <p:cond delay="499"/>
                                          </p:stCondLst>
                                        </p:cTn>
                                        <p:tgtEl>
                                          <p:spTgt spid="97"/>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fade">
                                      <p:cBhvr>
                                        <p:cTn id="2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7" grpId="0" animBg="1"/>
      <p:bldP spid="97" grpId="1" animBg="1"/>
      <p:bldP spid="99" grpId="0" animBg="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p:nvPr/>
        </p:nvSpPr>
        <p:spPr>
          <a:xfrm>
            <a:off x="4669625" y="1072121"/>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Color </a:t>
            </a:r>
          </a:p>
          <a:p>
            <a:pPr algn="ctr"/>
            <a:r>
              <a:rPr lang="en-US" sz="2000" b="1" smtClean="0">
                <a:cs typeface="Times New Roman" panose="02020603050405020304" pitchFamily="18" charset="0"/>
              </a:rPr>
              <a:t>Detecting</a:t>
            </a:r>
            <a:endParaRPr lang="en-US" sz="2000" b="1">
              <a:cs typeface="Times New Roman" panose="02020603050405020304" pitchFamily="18" charset="0"/>
            </a:endParaRPr>
          </a:p>
        </p:txBody>
      </p:sp>
      <p:grpSp>
        <p:nvGrpSpPr>
          <p:cNvPr id="103" name="Group 102"/>
          <p:cNvGrpSpPr/>
          <p:nvPr/>
        </p:nvGrpSpPr>
        <p:grpSpPr>
          <a:xfrm>
            <a:off x="347387" y="1060154"/>
            <a:ext cx="737797" cy="1154738"/>
            <a:chOff x="496220" y="1041011"/>
            <a:chExt cx="737797" cy="1154738"/>
          </a:xfrm>
        </p:grpSpPr>
        <p:sp>
          <p:nvSpPr>
            <p:cNvPr id="104" name="Oval 103"/>
            <p:cNvSpPr/>
            <p:nvPr/>
          </p:nvSpPr>
          <p:spPr>
            <a:xfrm>
              <a:off x="734392" y="1041011"/>
              <a:ext cx="277795" cy="27779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5" name="Oval 104"/>
            <p:cNvSpPr/>
            <p:nvPr/>
          </p:nvSpPr>
          <p:spPr>
            <a:xfrm>
              <a:off x="865119" y="1171738"/>
              <a:ext cx="277795" cy="2777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06" name="Group 105"/>
            <p:cNvGrpSpPr/>
            <p:nvPr/>
          </p:nvGrpSpPr>
          <p:grpSpPr>
            <a:xfrm>
              <a:off x="496220" y="1508723"/>
              <a:ext cx="737797" cy="687026"/>
              <a:chOff x="496220" y="1508723"/>
              <a:chExt cx="737797" cy="687026"/>
            </a:xfrm>
          </p:grpSpPr>
          <p:sp>
            <p:nvSpPr>
              <p:cNvPr id="107" name="Flowchart: Manual Operation 106"/>
              <p:cNvSpPr/>
              <p:nvPr/>
            </p:nvSpPr>
            <p:spPr>
              <a:xfrm>
                <a:off x="496220" y="1508723"/>
                <a:ext cx="737797" cy="343871"/>
              </a:xfrm>
              <a:prstGeom prst="flowChartManualOperati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108" name="Rectangle 107"/>
              <p:cNvSpPr/>
              <p:nvPr/>
            </p:nvSpPr>
            <p:spPr>
              <a:xfrm>
                <a:off x="799755" y="1840356"/>
                <a:ext cx="130727" cy="3553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grpSp>
      </p:grpSp>
      <p:sp>
        <p:nvSpPr>
          <p:cNvPr id="62" name="Rectangle 61"/>
          <p:cNvSpPr/>
          <p:nvPr/>
        </p:nvSpPr>
        <p:spPr>
          <a:xfrm>
            <a:off x="1847644" y="1084338"/>
            <a:ext cx="1599417"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Determine</a:t>
            </a:r>
          </a:p>
          <a:p>
            <a:pPr algn="ctr"/>
            <a:r>
              <a:rPr lang="en-US" sz="2000" b="1" smtClean="0">
                <a:cs typeface="Times New Roman" panose="02020603050405020304" pitchFamily="18" charset="0"/>
              </a:rPr>
              <a:t>Marbles</a:t>
            </a:r>
            <a:endParaRPr lang="en-US" sz="2000" b="1" dirty="0">
              <a:cs typeface="Times New Roman" panose="02020603050405020304" pitchFamily="18" charset="0"/>
            </a:endParaRPr>
          </a:p>
        </p:txBody>
      </p:sp>
      <p:sp>
        <p:nvSpPr>
          <p:cNvPr id="102" name="Right Arrow 101"/>
          <p:cNvSpPr/>
          <p:nvPr/>
        </p:nvSpPr>
        <p:spPr>
          <a:xfrm rot="5400000" flipV="1">
            <a:off x="5402239" y="2622854"/>
            <a:ext cx="731520"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75" name="Group 74"/>
          <p:cNvGrpSpPr/>
          <p:nvPr/>
        </p:nvGrpSpPr>
        <p:grpSpPr>
          <a:xfrm>
            <a:off x="3352796" y="3113036"/>
            <a:ext cx="4861938" cy="2011248"/>
            <a:chOff x="3352796" y="3345260"/>
            <a:chExt cx="4861938" cy="2011248"/>
          </a:xfrm>
        </p:grpSpPr>
        <p:grpSp>
          <p:nvGrpSpPr>
            <p:cNvPr id="76" name="Group 75"/>
            <p:cNvGrpSpPr/>
            <p:nvPr/>
          </p:nvGrpSpPr>
          <p:grpSpPr>
            <a:xfrm>
              <a:off x="3352796" y="3345260"/>
              <a:ext cx="4861938" cy="2011248"/>
              <a:chOff x="3352796" y="3345260"/>
              <a:chExt cx="4861938" cy="2011248"/>
            </a:xfrm>
          </p:grpSpPr>
          <p:grpSp>
            <p:nvGrpSpPr>
              <p:cNvPr id="93" name="Group 92"/>
              <p:cNvGrpSpPr/>
              <p:nvPr/>
            </p:nvGrpSpPr>
            <p:grpSpPr>
              <a:xfrm>
                <a:off x="3352796" y="3345260"/>
                <a:ext cx="4861938" cy="2011248"/>
                <a:chOff x="3352796" y="3345260"/>
                <a:chExt cx="4861938" cy="2011248"/>
              </a:xfrm>
            </p:grpSpPr>
            <p:sp>
              <p:nvSpPr>
                <p:cNvPr id="95" name="Rectangle 94"/>
                <p:cNvSpPr/>
                <p:nvPr/>
              </p:nvSpPr>
              <p:spPr>
                <a:xfrm>
                  <a:off x="3352796" y="3345260"/>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p:txBody>
            </p:sp>
            <p:grpSp>
              <p:nvGrpSpPr>
                <p:cNvPr id="96" name="Group 95"/>
                <p:cNvGrpSpPr/>
                <p:nvPr/>
              </p:nvGrpSpPr>
              <p:grpSpPr>
                <a:xfrm>
                  <a:off x="3493162" y="4475768"/>
                  <a:ext cx="4581206" cy="880740"/>
                  <a:chOff x="3553827" y="4475768"/>
                  <a:chExt cx="4581206" cy="880740"/>
                </a:xfrm>
              </p:grpSpPr>
              <p:sp>
                <p:nvSpPr>
                  <p:cNvPr id="97" name="Rectangle 96"/>
                  <p:cNvSpPr/>
                  <p:nvPr/>
                </p:nvSpPr>
                <p:spPr>
                  <a:xfrm>
                    <a:off x="3553827" y="4475768"/>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Red</a:t>
                    </a:r>
                    <a:endParaRPr lang="en-US" sz="1600" b="1" dirty="0">
                      <a:latin typeface="Times New Roman" panose="02020603050405020304" pitchFamily="18" charset="0"/>
                      <a:cs typeface="Times New Roman" panose="02020603050405020304" pitchFamily="18" charset="0"/>
                    </a:endParaRPr>
                  </a:p>
                </p:txBody>
              </p:sp>
              <p:sp>
                <p:nvSpPr>
                  <p:cNvPr id="98" name="Rectangle 97"/>
                  <p:cNvSpPr/>
                  <p:nvPr/>
                </p:nvSpPr>
                <p:spPr>
                  <a:xfrm>
                    <a:off x="4521085" y="4475768"/>
                    <a:ext cx="797950"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Blue</a:t>
                    </a:r>
                    <a:endParaRPr lang="en-US" sz="1600" b="1" dirty="0">
                      <a:latin typeface="Times New Roman" panose="02020603050405020304" pitchFamily="18" charset="0"/>
                      <a:cs typeface="Times New Roman" panose="02020603050405020304" pitchFamily="18" charset="0"/>
                    </a:endParaRPr>
                  </a:p>
                </p:txBody>
              </p:sp>
              <p:sp>
                <p:nvSpPr>
                  <p:cNvPr id="99" name="Rectangle 98"/>
                  <p:cNvSpPr/>
                  <p:nvPr/>
                </p:nvSpPr>
                <p:spPr>
                  <a:xfrm>
                    <a:off x="5454035" y="4475768"/>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Green</a:t>
                    </a:r>
                    <a:endParaRPr lang="en-US" sz="1600" b="1">
                      <a:latin typeface="Times New Roman" panose="02020603050405020304" pitchFamily="18" charset="0"/>
                      <a:cs typeface="Times New Roman" panose="02020603050405020304" pitchFamily="18" charset="0"/>
                    </a:endParaRPr>
                  </a:p>
                </p:txBody>
              </p:sp>
              <p:sp>
                <p:nvSpPr>
                  <p:cNvPr id="100" name="Rectangle 99"/>
                  <p:cNvSpPr/>
                  <p:nvPr/>
                </p:nvSpPr>
                <p:spPr>
                  <a:xfrm>
                    <a:off x="6409902" y="4475768"/>
                    <a:ext cx="820869"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Purple</a:t>
                    </a:r>
                    <a:endParaRPr lang="en-US" sz="1600" b="1">
                      <a:latin typeface="Times New Roman" panose="02020603050405020304" pitchFamily="18" charset="0"/>
                      <a:cs typeface="Times New Roman" panose="02020603050405020304" pitchFamily="18" charset="0"/>
                    </a:endParaRPr>
                  </a:p>
                </p:txBody>
              </p:sp>
              <p:sp>
                <p:nvSpPr>
                  <p:cNvPr id="101" name="Rectangle 100"/>
                  <p:cNvSpPr/>
                  <p:nvPr/>
                </p:nvSpPr>
                <p:spPr>
                  <a:xfrm>
                    <a:off x="7365770" y="4475768"/>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Pink</a:t>
                    </a:r>
                    <a:endParaRPr lang="en-US" sz="1600" b="1">
                      <a:latin typeface="Times New Roman" panose="02020603050405020304" pitchFamily="18" charset="0"/>
                      <a:cs typeface="Times New Roman" panose="02020603050405020304" pitchFamily="18" charset="0"/>
                    </a:endParaRPr>
                  </a:p>
                </p:txBody>
              </p:sp>
            </p:grpSp>
          </p:grpSp>
          <p:sp>
            <p:nvSpPr>
              <p:cNvPr id="94" name="Rectangle 93"/>
              <p:cNvSpPr/>
              <p:nvPr/>
            </p:nvSpPr>
            <p:spPr>
              <a:xfrm>
                <a:off x="3369009" y="3345260"/>
                <a:ext cx="956411" cy="522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latin typeface="Calibri (Body)"/>
                    <a:cs typeface="Times New Roman" panose="02020603050405020304" pitchFamily="18" charset="0"/>
                  </a:rPr>
                  <a:t>Filter</a:t>
                </a:r>
                <a:endParaRPr lang="en-US" sz="2000" b="1">
                  <a:latin typeface="Calibri (Body)"/>
                  <a:cs typeface="Times New Roman" panose="02020603050405020304" pitchFamily="18" charset="0"/>
                </a:endParaRPr>
              </a:p>
            </p:txBody>
          </p:sp>
        </p:grpSp>
        <p:cxnSp>
          <p:nvCxnSpPr>
            <p:cNvPr id="81" name="Straight Connector 80"/>
            <p:cNvCxnSpPr>
              <a:stCxn id="95" idx="0"/>
              <a:endCxn id="97" idx="0"/>
            </p:cNvCxnSpPr>
            <p:nvPr/>
          </p:nvCxnSpPr>
          <p:spPr>
            <a:xfrm flipH="1">
              <a:off x="3909291" y="3345260"/>
              <a:ext cx="1874474" cy="1130508"/>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95" idx="0"/>
              <a:endCxn id="98" idx="0"/>
            </p:cNvCxnSpPr>
            <p:nvPr/>
          </p:nvCxnSpPr>
          <p:spPr>
            <a:xfrm flipH="1">
              <a:off x="4859395" y="3345260"/>
              <a:ext cx="924370" cy="1130508"/>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95" idx="0"/>
              <a:endCxn id="99" idx="0"/>
            </p:cNvCxnSpPr>
            <p:nvPr/>
          </p:nvCxnSpPr>
          <p:spPr>
            <a:xfrm>
              <a:off x="5783765" y="3345260"/>
              <a:ext cx="20039" cy="1130508"/>
            </a:xfrm>
            <a:prstGeom prst="line">
              <a:avLst/>
            </a:prstGeom>
            <a:ln w="381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95" idx="0"/>
              <a:endCxn id="100" idx="0"/>
            </p:cNvCxnSpPr>
            <p:nvPr/>
          </p:nvCxnSpPr>
          <p:spPr>
            <a:xfrm>
              <a:off x="5783765" y="3345260"/>
              <a:ext cx="975907" cy="1130508"/>
            </a:xfrm>
            <a:prstGeom prst="line">
              <a:avLst/>
            </a:prstGeom>
            <a:ln w="38100">
              <a:solidFill>
                <a:srgbClr val="990099"/>
              </a:solidFill>
              <a:prstDash val="sys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5" idx="0"/>
              <a:endCxn id="101" idx="0"/>
            </p:cNvCxnSpPr>
            <p:nvPr/>
          </p:nvCxnSpPr>
          <p:spPr>
            <a:xfrm>
              <a:off x="5783765" y="3345260"/>
              <a:ext cx="1905972" cy="1130508"/>
            </a:xfrm>
            <a:prstGeom prst="line">
              <a:avLst/>
            </a:prstGeom>
            <a:ln w="38100">
              <a:solidFill>
                <a:srgbClr val="FF00FF"/>
              </a:solidFill>
              <a:prstDash val="sysDash"/>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72" name="Rectangle 71"/>
          <p:cNvSpPr/>
          <p:nvPr/>
        </p:nvSpPr>
        <p:spPr>
          <a:xfrm>
            <a:off x="9062122" y="3248956"/>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Desktop Application</a:t>
            </a:r>
            <a:endParaRPr lang="en-US" sz="2000" b="1">
              <a:cs typeface="Times New Roman" panose="02020603050405020304" pitchFamily="18" charset="0"/>
            </a:endParaRPr>
          </a:p>
        </p:txBody>
      </p:sp>
      <p:grpSp>
        <p:nvGrpSpPr>
          <p:cNvPr id="58" name="Group 57"/>
          <p:cNvGrpSpPr/>
          <p:nvPr/>
        </p:nvGrpSpPr>
        <p:grpSpPr>
          <a:xfrm>
            <a:off x="9653130" y="1031370"/>
            <a:ext cx="985837" cy="13716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365" y="2274852"/>
            <a:ext cx="995528" cy="995528"/>
          </a:xfrm>
          <a:prstGeom prst="rect">
            <a:avLst/>
          </a:prstGeom>
        </p:spPr>
      </p:pic>
      <p:sp>
        <p:nvSpPr>
          <p:cNvPr id="43" name="Oval 42"/>
          <p:cNvSpPr/>
          <p:nvPr/>
        </p:nvSpPr>
        <p:spPr>
          <a:xfrm>
            <a:off x="5591939" y="2007537"/>
            <a:ext cx="277795" cy="277795"/>
          </a:xfrm>
          <a:prstGeom prst="ellipse">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4" name="Rectangle 43"/>
          <p:cNvSpPr/>
          <p:nvPr/>
        </p:nvSpPr>
        <p:spPr>
          <a:xfrm>
            <a:off x="8240880" y="3460966"/>
            <a:ext cx="821241" cy="326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lumMod val="95000"/>
                  </a:schemeClr>
                </a:solidFill>
                <a:latin typeface="Calibri )"/>
                <a:cs typeface="Times New Roman" panose="02020603050405020304" pitchFamily="18" charset="0"/>
              </a:rPr>
              <a:t>10011</a:t>
            </a:r>
            <a:endParaRPr lang="en-US" b="1" dirty="0">
              <a:solidFill>
                <a:schemeClr val="bg1">
                  <a:lumMod val="95000"/>
                </a:schemeClr>
              </a:solidFill>
              <a:latin typeface="Calibri )"/>
              <a:cs typeface="Times New Roman" panose="02020603050405020304" pitchFamily="18" charset="0"/>
            </a:endParaRPr>
          </a:p>
        </p:txBody>
      </p:sp>
      <p:sp>
        <p:nvSpPr>
          <p:cNvPr id="60" name="Right Arrow 59"/>
          <p:cNvSpPr/>
          <p:nvPr/>
        </p:nvSpPr>
        <p:spPr>
          <a:xfrm>
            <a:off x="3447062" y="1594272"/>
            <a:ext cx="1216236" cy="241208"/>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4" name="Right Arrow 63"/>
          <p:cNvSpPr/>
          <p:nvPr/>
        </p:nvSpPr>
        <p:spPr>
          <a:xfrm>
            <a:off x="1143725" y="1594272"/>
            <a:ext cx="703919" cy="23236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7" name="Right Arrow 76"/>
          <p:cNvSpPr/>
          <p:nvPr/>
        </p:nvSpPr>
        <p:spPr>
          <a:xfrm rot="5400000" flipV="1">
            <a:off x="9809779" y="2783763"/>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Right Arrow 78"/>
          <p:cNvSpPr/>
          <p:nvPr/>
        </p:nvSpPr>
        <p:spPr>
          <a:xfrm>
            <a:off x="8226592" y="3792724"/>
            <a:ext cx="821241" cy="197975"/>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8" name="Straight Connector 17"/>
          <p:cNvCxnSpPr/>
          <p:nvPr/>
        </p:nvCxnSpPr>
        <p:spPr>
          <a:xfrm flipH="1">
            <a:off x="713435" y="1443340"/>
            <a:ext cx="2849" cy="672538"/>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59945" y="2161421"/>
            <a:ext cx="23820" cy="94459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712467" y="2135154"/>
            <a:ext cx="5086484" cy="12081"/>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577387" y="1165545"/>
            <a:ext cx="277795" cy="277795"/>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29" name="Group 128"/>
          <p:cNvGrpSpPr/>
          <p:nvPr/>
        </p:nvGrpSpPr>
        <p:grpSpPr>
          <a:xfrm>
            <a:off x="3015339" y="5374052"/>
            <a:ext cx="5471346" cy="1361767"/>
            <a:chOff x="3109935" y="5374052"/>
            <a:chExt cx="5471346" cy="1361767"/>
          </a:xfrm>
        </p:grpSpPr>
        <p:grpSp>
          <p:nvGrpSpPr>
            <p:cNvPr id="130" name="Group 129"/>
            <p:cNvGrpSpPr/>
            <p:nvPr/>
          </p:nvGrpSpPr>
          <p:grpSpPr>
            <a:xfrm>
              <a:off x="3109935" y="5374052"/>
              <a:ext cx="5471346" cy="1361767"/>
              <a:chOff x="3109935" y="5374052"/>
              <a:chExt cx="5471346" cy="1361767"/>
            </a:xfrm>
          </p:grpSpPr>
          <p:grpSp>
            <p:nvGrpSpPr>
              <p:cNvPr id="132" name="Group 131"/>
              <p:cNvGrpSpPr/>
              <p:nvPr/>
            </p:nvGrpSpPr>
            <p:grpSpPr>
              <a:xfrm>
                <a:off x="3109935" y="5374052"/>
                <a:ext cx="5471346" cy="333829"/>
                <a:chOff x="3109935" y="5374052"/>
                <a:chExt cx="5471346" cy="333829"/>
              </a:xfrm>
            </p:grpSpPr>
            <p:cxnSp>
              <p:nvCxnSpPr>
                <p:cNvPr id="146" name="Straight Connector 145"/>
                <p:cNvCxnSpPr/>
                <p:nvPr/>
              </p:nvCxnSpPr>
              <p:spPr>
                <a:xfrm>
                  <a:off x="3109935" y="5374052"/>
                  <a:ext cx="2430969" cy="333829"/>
                </a:xfrm>
                <a:prstGeom prst="line">
                  <a:avLst/>
                </a:prstGeom>
                <a:ln w="76200">
                  <a:solidFill>
                    <a:srgbClr val="00BFFF"/>
                  </a:solidFill>
                </a:ln>
              </p:spPr>
              <p:style>
                <a:lnRef idx="3">
                  <a:schemeClr val="accent2"/>
                </a:lnRef>
                <a:fillRef idx="0">
                  <a:schemeClr val="accent2"/>
                </a:fillRef>
                <a:effectRef idx="2">
                  <a:schemeClr val="accent2"/>
                </a:effectRef>
                <a:fontRef idx="minor">
                  <a:schemeClr val="tx1"/>
                </a:fontRef>
              </p:style>
            </p:cxnSp>
            <p:cxnSp>
              <p:nvCxnSpPr>
                <p:cNvPr id="147" name="Straight Connector 146"/>
                <p:cNvCxnSpPr/>
                <p:nvPr/>
              </p:nvCxnSpPr>
              <p:spPr>
                <a:xfrm flipV="1">
                  <a:off x="6150312" y="5374052"/>
                  <a:ext cx="2430969" cy="333829"/>
                </a:xfrm>
                <a:prstGeom prst="line">
                  <a:avLst/>
                </a:prstGeom>
                <a:ln w="76200">
                  <a:solidFill>
                    <a:srgbClr val="00BFFF"/>
                  </a:solidFill>
                </a:ln>
              </p:spPr>
              <p:style>
                <a:lnRef idx="3">
                  <a:schemeClr val="accent2"/>
                </a:lnRef>
                <a:fillRef idx="0">
                  <a:schemeClr val="accent2"/>
                </a:fillRef>
                <a:effectRef idx="2">
                  <a:schemeClr val="accent2"/>
                </a:effectRef>
                <a:fontRef idx="minor">
                  <a:schemeClr val="tx1"/>
                </a:fontRef>
              </p:style>
            </p:cxnSp>
          </p:grpSp>
          <p:grpSp>
            <p:nvGrpSpPr>
              <p:cNvPr id="133" name="Group 132"/>
              <p:cNvGrpSpPr/>
              <p:nvPr/>
            </p:nvGrpSpPr>
            <p:grpSpPr>
              <a:xfrm>
                <a:off x="3422287" y="6357131"/>
                <a:ext cx="4846643" cy="378688"/>
                <a:chOff x="1436584" y="5322442"/>
                <a:chExt cx="4846643" cy="378688"/>
              </a:xfrm>
            </p:grpSpPr>
            <p:grpSp>
              <p:nvGrpSpPr>
                <p:cNvPr id="134" name="Group 133"/>
                <p:cNvGrpSpPr/>
                <p:nvPr/>
              </p:nvGrpSpPr>
              <p:grpSpPr>
                <a:xfrm>
                  <a:off x="1436584" y="5322442"/>
                  <a:ext cx="4846643" cy="378688"/>
                  <a:chOff x="3329762" y="6312957"/>
                  <a:chExt cx="4846643" cy="378688"/>
                </a:xfrm>
                <a:solidFill>
                  <a:srgbClr val="00BFFF"/>
                </a:solidFill>
              </p:grpSpPr>
              <p:sp>
                <p:nvSpPr>
                  <p:cNvPr id="143" name="Flowchart: Process 142"/>
                  <p:cNvSpPr/>
                  <p:nvPr/>
                </p:nvSpPr>
                <p:spPr>
                  <a:xfrm>
                    <a:off x="3701143" y="6316741"/>
                    <a:ext cx="4104477" cy="374904"/>
                  </a:xfrm>
                  <a:prstGeom prst="flowChartProcess">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4" name="Flowchart: Delay 143"/>
                  <p:cNvSpPr/>
                  <p:nvPr/>
                </p:nvSpPr>
                <p:spPr>
                  <a:xfrm>
                    <a:off x="7803459" y="6312957"/>
                    <a:ext cx="372946" cy="378688"/>
                  </a:xfrm>
                  <a:prstGeom prst="flowChartDelay">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5" name="Flowchart: Delay 144"/>
                  <p:cNvSpPr/>
                  <p:nvPr/>
                </p:nvSpPr>
                <p:spPr>
                  <a:xfrm flipH="1">
                    <a:off x="3329762" y="6312957"/>
                    <a:ext cx="372946" cy="378688"/>
                  </a:xfrm>
                  <a:prstGeom prst="flowChartDelay">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135" name="Group 134"/>
                <p:cNvGrpSpPr/>
                <p:nvPr/>
              </p:nvGrpSpPr>
              <p:grpSpPr>
                <a:xfrm>
                  <a:off x="1510592" y="5397590"/>
                  <a:ext cx="4698627" cy="228393"/>
                  <a:chOff x="3375741" y="6389997"/>
                  <a:chExt cx="4698627" cy="228393"/>
                </a:xfrm>
                <a:solidFill>
                  <a:srgbClr val="00BFFF"/>
                </a:solidFill>
              </p:grpSpPr>
              <p:sp>
                <p:nvSpPr>
                  <p:cNvPr id="136" name="Oval 135"/>
                  <p:cNvSpPr/>
                  <p:nvPr/>
                </p:nvSpPr>
                <p:spPr>
                  <a:xfrm>
                    <a:off x="7849438"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7" name="Oval 136"/>
                  <p:cNvSpPr/>
                  <p:nvPr/>
                </p:nvSpPr>
                <p:spPr>
                  <a:xfrm flipH="1">
                    <a:off x="3375741"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8" name="Oval 137"/>
                  <p:cNvSpPr/>
                  <p:nvPr/>
                </p:nvSpPr>
                <p:spPr>
                  <a:xfrm flipH="1">
                    <a:off x="4121357"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9" name="Oval 138"/>
                  <p:cNvSpPr/>
                  <p:nvPr/>
                </p:nvSpPr>
                <p:spPr>
                  <a:xfrm flipH="1">
                    <a:off x="5612589"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0" name="Oval 139"/>
                  <p:cNvSpPr/>
                  <p:nvPr/>
                </p:nvSpPr>
                <p:spPr>
                  <a:xfrm flipH="1">
                    <a:off x="4866973"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1" name="Oval 140"/>
                  <p:cNvSpPr/>
                  <p:nvPr/>
                </p:nvSpPr>
                <p:spPr>
                  <a:xfrm flipH="1">
                    <a:off x="6358205"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2" name="Oval 141"/>
                  <p:cNvSpPr/>
                  <p:nvPr/>
                </p:nvSpPr>
                <p:spPr>
                  <a:xfrm flipH="1">
                    <a:off x="7103821"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grpSp>
        <p:pic>
          <p:nvPicPr>
            <p:cNvPr id="131" name="Picture 1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466" y="5883904"/>
              <a:ext cx="672573" cy="672573"/>
            </a:xfrm>
            <a:prstGeom prst="rect">
              <a:avLst/>
            </a:prstGeom>
          </p:spPr>
        </p:pic>
      </p:grpSp>
      <p:sp>
        <p:nvSpPr>
          <p:cNvPr id="148" name="Right Arrow 147"/>
          <p:cNvSpPr/>
          <p:nvPr/>
        </p:nvSpPr>
        <p:spPr>
          <a:xfrm rot="5400000" flipV="1">
            <a:off x="9809779" y="4744535"/>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9998" y="5124284"/>
            <a:ext cx="1239696" cy="1239696"/>
          </a:xfrm>
          <a:prstGeom prst="rect">
            <a:avLst/>
          </a:prstGeom>
        </p:spPr>
      </p:pic>
      <p:sp>
        <p:nvSpPr>
          <p:cNvPr id="65" name="Right Arrow 64"/>
          <p:cNvSpPr/>
          <p:nvPr/>
        </p:nvSpPr>
        <p:spPr>
          <a:xfrm rot="5400000" flipV="1">
            <a:off x="5418005" y="5386697"/>
            <a:ext cx="731520"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39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par>
                          <p:cTn id="10" fill="hold">
                            <p:stCondLst>
                              <p:cond delay="500"/>
                            </p:stCondLst>
                            <p:childTnLst>
                              <p:par>
                                <p:cTn id="11" presetID="42" presetClass="path" presetSubtype="0" accel="50000" decel="50000" fill="hold" grpId="1" nodeType="afterEffect">
                                  <p:stCondLst>
                                    <p:cond delay="0"/>
                                  </p:stCondLst>
                                  <p:childTnLst>
                                    <p:animMotion origin="layout" path="M -2.70833E-6 2.22222E-6 L -0.00182 0.11597 " pathEditMode="relative" rAng="0" ptsTypes="AA">
                                      <p:cBhvr>
                                        <p:cTn id="12" dur="500" fill="hold"/>
                                        <p:tgtEl>
                                          <p:spTgt spid="90"/>
                                        </p:tgtEl>
                                        <p:attrNameLst>
                                          <p:attrName>ppt_x</p:attrName>
                                          <p:attrName>ppt_y</p:attrName>
                                        </p:attrNameLst>
                                      </p:cBhvr>
                                      <p:rCtr x="-52" y="5463"/>
                                    </p:animMotion>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000"/>
                            </p:stCondLst>
                            <p:childTnLst>
                              <p:par>
                                <p:cTn id="17" presetID="63" presetClass="path" presetSubtype="0" accel="50000" decel="50000" fill="hold" grpId="2" nodeType="afterEffect">
                                  <p:stCondLst>
                                    <p:cond delay="0"/>
                                  </p:stCondLst>
                                  <p:childTnLst>
                                    <p:animMotion origin="layout" path="M -0.00182 0.11597 L 0.21355 0.11782 " pathEditMode="relative" rAng="0" ptsTypes="AA">
                                      <p:cBhvr>
                                        <p:cTn id="18" dur="1000" fill="hold"/>
                                        <p:tgtEl>
                                          <p:spTgt spid="90"/>
                                        </p:tgtEl>
                                        <p:attrNameLst>
                                          <p:attrName>ppt_x</p:attrName>
                                          <p:attrName>ppt_y</p:attrName>
                                        </p:attrNameLst>
                                      </p:cBhvr>
                                      <p:rCtr x="10768" y="93"/>
                                    </p:animMotion>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3" nodeType="clickEffect">
                                  <p:stCondLst>
                                    <p:cond delay="0"/>
                                  </p:stCondLst>
                                  <p:childTnLst>
                                    <p:animMotion origin="layout" path="M 0.21224 0.11782 L 0.41263 0.12014 " pathEditMode="relative" rAng="0" ptsTypes="AA">
                                      <p:cBhvr>
                                        <p:cTn id="26" dur="1000" fill="hold"/>
                                        <p:tgtEl>
                                          <p:spTgt spid="90"/>
                                        </p:tgtEl>
                                        <p:attrNameLst>
                                          <p:attrName>ppt_x</p:attrName>
                                          <p:attrName>ppt_y</p:attrName>
                                        </p:attrNameLst>
                                      </p:cBhvr>
                                      <p:rCtr x="10013" y="116"/>
                                    </p:animMotion>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childTnLst>
                          </p:cTn>
                        </p:par>
                        <p:par>
                          <p:cTn id="33" fill="hold">
                            <p:stCondLst>
                              <p:cond delay="1500"/>
                            </p:stCondLst>
                            <p:childTnLst>
                              <p:par>
                                <p:cTn id="34" presetID="3" presetClass="exit" presetSubtype="10" fill="hold" grpId="4" nodeType="afterEffect">
                                  <p:stCondLst>
                                    <p:cond delay="0"/>
                                  </p:stCondLst>
                                  <p:childTnLst>
                                    <p:animEffect transition="out" filter="blinds(horizontal)">
                                      <p:cBhvr>
                                        <p:cTn id="35" dur="500"/>
                                        <p:tgtEl>
                                          <p:spTgt spid="90"/>
                                        </p:tgtEl>
                                      </p:cBhvr>
                                    </p:animEffect>
                                    <p:set>
                                      <p:cBhvr>
                                        <p:cTn id="36" dur="1" fill="hold">
                                          <p:stCondLst>
                                            <p:cond delay="499"/>
                                          </p:stCondLst>
                                        </p:cTn>
                                        <p:tgtEl>
                                          <p:spTgt spid="90"/>
                                        </p:tgtEl>
                                        <p:attrNameLst>
                                          <p:attrName>style.visibility</p:attrName>
                                        </p:attrNameLst>
                                      </p:cBhvr>
                                      <p:to>
                                        <p:strVal val="hidden"/>
                                      </p:to>
                                    </p:set>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 calcmode="lin" valueType="num">
                                      <p:cBhvr>
                                        <p:cTn id="40" dur="500" fill="hold"/>
                                        <p:tgtEl>
                                          <p:spTgt spid="43"/>
                                        </p:tgtEl>
                                        <p:attrNameLst>
                                          <p:attrName>ppt_w</p:attrName>
                                        </p:attrNameLst>
                                      </p:cBhvr>
                                      <p:tavLst>
                                        <p:tav tm="0">
                                          <p:val>
                                            <p:fltVal val="0"/>
                                          </p:val>
                                        </p:tav>
                                        <p:tav tm="100000">
                                          <p:val>
                                            <p:strVal val="#ppt_w"/>
                                          </p:val>
                                        </p:tav>
                                      </p:tavLst>
                                    </p:anim>
                                    <p:anim calcmode="lin" valueType="num">
                                      <p:cBhvr>
                                        <p:cTn id="41" dur="500" fill="hold"/>
                                        <p:tgtEl>
                                          <p:spTgt spid="43"/>
                                        </p:tgtEl>
                                        <p:attrNameLst>
                                          <p:attrName>ppt_h</p:attrName>
                                        </p:attrNameLst>
                                      </p:cBhvr>
                                      <p:tavLst>
                                        <p:tav tm="0">
                                          <p:val>
                                            <p:fltVal val="0"/>
                                          </p:val>
                                        </p:tav>
                                        <p:tav tm="100000">
                                          <p:val>
                                            <p:strVal val="#ppt_h"/>
                                          </p:val>
                                        </p:tav>
                                      </p:tavLst>
                                    </p:anim>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0.0013 -2.96296E-6 L 0.00495 0.14051 " pathEditMode="relative" rAng="0" ptsTypes="AA">
                                      <p:cBhvr>
                                        <p:cTn id="46" dur="1000" fill="hold"/>
                                        <p:tgtEl>
                                          <p:spTgt spid="43"/>
                                        </p:tgtEl>
                                        <p:attrNameLst>
                                          <p:attrName>ppt_x</p:attrName>
                                          <p:attrName>ppt_y</p:attrName>
                                        </p:attrNameLst>
                                      </p:cBhvr>
                                      <p:rCtr x="182" y="7014"/>
                                    </p:animMotion>
                                  </p:childTnLst>
                                </p:cTn>
                              </p:par>
                            </p:childTnLst>
                          </p:cTn>
                        </p:par>
                        <p:par>
                          <p:cTn id="47" fill="hold">
                            <p:stCondLst>
                              <p:cond delay="1000"/>
                            </p:stCondLst>
                            <p:childTnLst>
                              <p:par>
                                <p:cTn id="48" presetID="56" presetClass="path" presetSubtype="0" accel="50000" decel="50000" fill="hold" grpId="2" nodeType="afterEffect">
                                  <p:stCondLst>
                                    <p:cond delay="0"/>
                                  </p:stCondLst>
                                  <p:childTnLst>
                                    <p:animMotion origin="layout" path="M 0.00365 0.14051 L -0.07304 0.30579 " pathEditMode="relative" rAng="0" ptsTypes="AA">
                                      <p:cBhvr>
                                        <p:cTn id="49" dur="2000" fill="hold"/>
                                        <p:tgtEl>
                                          <p:spTgt spid="43"/>
                                        </p:tgtEl>
                                        <p:attrNameLst>
                                          <p:attrName>ppt_x</p:attrName>
                                          <p:attrName>ppt_y</p:attrName>
                                        </p:attrNameLst>
                                      </p:cBhvr>
                                      <p:rCtr x="-3841" y="8264"/>
                                    </p:animMotion>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500"/>
                                        <p:tgtEl>
                                          <p:spTgt spid="80"/>
                                        </p:tgtEl>
                                      </p:cBhvr>
                                    </p:animEffect>
                                  </p:childTnLst>
                                </p:cTn>
                              </p:par>
                              <p:par>
                                <p:cTn id="54" presetID="41" presetClass="entr" presetSubtype="0" fill="hold" grpId="0" nodeType="withEffect">
                                  <p:stCondLst>
                                    <p:cond delay="0"/>
                                  </p:stCondLst>
                                  <p:iterate type="lt">
                                    <p:tmPct val="10000"/>
                                  </p:iterate>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44"/>
                                        </p:tgtEl>
                                        <p:attrNameLst>
                                          <p:attrName>ppt_y</p:attrName>
                                        </p:attrNameLst>
                                      </p:cBhvr>
                                      <p:tavLst>
                                        <p:tav tm="0">
                                          <p:val>
                                            <p:strVal val="#ppt_y"/>
                                          </p:val>
                                        </p:tav>
                                        <p:tav tm="100000">
                                          <p:val>
                                            <p:strVal val="#ppt_y"/>
                                          </p:val>
                                        </p:tav>
                                      </p:tavLst>
                                    </p:anim>
                                    <p:anim calcmode="lin" valueType="num">
                                      <p:cBhvr>
                                        <p:cTn id="58"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3" grpId="2" animBg="1"/>
      <p:bldP spid="44" grpId="0"/>
      <p:bldP spid="90" grpId="0" animBg="1"/>
      <p:bldP spid="90" grpId="1" animBg="1"/>
      <p:bldP spid="90" grpId="2" animBg="1"/>
      <p:bldP spid="90" grpId="3" animBg="1"/>
      <p:bldP spid="90" grpId="4"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3015339" y="5374052"/>
            <a:ext cx="5471346" cy="1361767"/>
            <a:chOff x="3109935" y="5374052"/>
            <a:chExt cx="5471346" cy="1361767"/>
          </a:xfrm>
        </p:grpSpPr>
        <p:grpSp>
          <p:nvGrpSpPr>
            <p:cNvPr id="113" name="Group 112"/>
            <p:cNvGrpSpPr/>
            <p:nvPr/>
          </p:nvGrpSpPr>
          <p:grpSpPr>
            <a:xfrm>
              <a:off x="3109935" y="5374052"/>
              <a:ext cx="5471346" cy="333829"/>
              <a:chOff x="3109935" y="5374052"/>
              <a:chExt cx="5471346" cy="333829"/>
            </a:xfrm>
          </p:grpSpPr>
          <p:cxnSp>
            <p:nvCxnSpPr>
              <p:cNvPr id="127" name="Straight Connector 126"/>
              <p:cNvCxnSpPr/>
              <p:nvPr/>
            </p:nvCxnSpPr>
            <p:spPr>
              <a:xfrm>
                <a:off x="3109935" y="5374052"/>
                <a:ext cx="2430969" cy="333829"/>
              </a:xfrm>
              <a:prstGeom prst="line">
                <a:avLst/>
              </a:prstGeom>
              <a:ln w="76200">
                <a:solidFill>
                  <a:srgbClr val="00BFFF"/>
                </a:solidFill>
              </a:ln>
            </p:spPr>
            <p:style>
              <a:lnRef idx="3">
                <a:schemeClr val="accent2"/>
              </a:lnRef>
              <a:fillRef idx="0">
                <a:schemeClr val="accent2"/>
              </a:fillRef>
              <a:effectRef idx="2">
                <a:schemeClr val="accent2"/>
              </a:effectRef>
              <a:fontRef idx="minor">
                <a:schemeClr val="tx1"/>
              </a:fontRef>
            </p:style>
          </p:cxnSp>
          <p:cxnSp>
            <p:nvCxnSpPr>
              <p:cNvPr id="128" name="Straight Connector 127"/>
              <p:cNvCxnSpPr/>
              <p:nvPr/>
            </p:nvCxnSpPr>
            <p:spPr>
              <a:xfrm flipV="1">
                <a:off x="6150312" y="5374052"/>
                <a:ext cx="2430969" cy="333829"/>
              </a:xfrm>
              <a:prstGeom prst="line">
                <a:avLst/>
              </a:prstGeom>
              <a:ln w="76200">
                <a:solidFill>
                  <a:srgbClr val="00BFFF"/>
                </a:solidFill>
              </a:ln>
            </p:spPr>
            <p:style>
              <a:lnRef idx="3">
                <a:schemeClr val="accent2"/>
              </a:lnRef>
              <a:fillRef idx="0">
                <a:schemeClr val="accent2"/>
              </a:fillRef>
              <a:effectRef idx="2">
                <a:schemeClr val="accent2"/>
              </a:effectRef>
              <a:fontRef idx="minor">
                <a:schemeClr val="tx1"/>
              </a:fontRef>
            </p:style>
          </p:cxnSp>
        </p:grpSp>
        <p:grpSp>
          <p:nvGrpSpPr>
            <p:cNvPr id="114" name="Group 113"/>
            <p:cNvGrpSpPr/>
            <p:nvPr/>
          </p:nvGrpSpPr>
          <p:grpSpPr>
            <a:xfrm>
              <a:off x="3422287" y="6357131"/>
              <a:ext cx="4846643" cy="378688"/>
              <a:chOff x="1436584" y="5322442"/>
              <a:chExt cx="4846643" cy="378688"/>
            </a:xfrm>
          </p:grpSpPr>
          <p:grpSp>
            <p:nvGrpSpPr>
              <p:cNvPr id="115" name="Group 114"/>
              <p:cNvGrpSpPr/>
              <p:nvPr/>
            </p:nvGrpSpPr>
            <p:grpSpPr>
              <a:xfrm>
                <a:off x="1436584" y="5322442"/>
                <a:ext cx="4846643" cy="378688"/>
                <a:chOff x="3329762" y="6312957"/>
                <a:chExt cx="4846643" cy="378688"/>
              </a:xfrm>
              <a:solidFill>
                <a:srgbClr val="00BFFF"/>
              </a:solidFill>
            </p:grpSpPr>
            <p:sp>
              <p:nvSpPr>
                <p:cNvPr id="124" name="Flowchart: Process 123"/>
                <p:cNvSpPr/>
                <p:nvPr/>
              </p:nvSpPr>
              <p:spPr>
                <a:xfrm>
                  <a:off x="3701143" y="6316741"/>
                  <a:ext cx="4104477" cy="374904"/>
                </a:xfrm>
                <a:prstGeom prst="flowChartProcess">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5" name="Flowchart: Delay 124"/>
                <p:cNvSpPr/>
                <p:nvPr/>
              </p:nvSpPr>
              <p:spPr>
                <a:xfrm>
                  <a:off x="7803459" y="6312957"/>
                  <a:ext cx="372946" cy="378688"/>
                </a:xfrm>
                <a:prstGeom prst="flowChartDelay">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6" name="Flowchart: Delay 125"/>
                <p:cNvSpPr/>
                <p:nvPr/>
              </p:nvSpPr>
              <p:spPr>
                <a:xfrm flipH="1">
                  <a:off x="3329762" y="6312957"/>
                  <a:ext cx="372946" cy="378688"/>
                </a:xfrm>
                <a:prstGeom prst="flowChartDelay">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116" name="Group 115"/>
              <p:cNvGrpSpPr/>
              <p:nvPr/>
            </p:nvGrpSpPr>
            <p:grpSpPr>
              <a:xfrm>
                <a:off x="1510592" y="5397590"/>
                <a:ext cx="4698627" cy="228393"/>
                <a:chOff x="3375741" y="6389997"/>
                <a:chExt cx="4698627" cy="228393"/>
              </a:xfrm>
              <a:solidFill>
                <a:srgbClr val="00BFFF"/>
              </a:solidFill>
            </p:grpSpPr>
            <p:sp>
              <p:nvSpPr>
                <p:cNvPr id="117" name="Oval 116"/>
                <p:cNvSpPr/>
                <p:nvPr/>
              </p:nvSpPr>
              <p:spPr>
                <a:xfrm>
                  <a:off x="7849438"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8" name="Oval 117"/>
                <p:cNvSpPr/>
                <p:nvPr/>
              </p:nvSpPr>
              <p:spPr>
                <a:xfrm flipH="1">
                  <a:off x="3375741"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9" name="Oval 118"/>
                <p:cNvSpPr/>
                <p:nvPr/>
              </p:nvSpPr>
              <p:spPr>
                <a:xfrm flipH="1">
                  <a:off x="4121357"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0" name="Oval 119"/>
                <p:cNvSpPr/>
                <p:nvPr/>
              </p:nvSpPr>
              <p:spPr>
                <a:xfrm flipH="1">
                  <a:off x="5612589"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1" name="Oval 120"/>
                <p:cNvSpPr/>
                <p:nvPr/>
              </p:nvSpPr>
              <p:spPr>
                <a:xfrm flipH="1">
                  <a:off x="4866973"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2" name="Oval 121"/>
                <p:cNvSpPr/>
                <p:nvPr/>
              </p:nvSpPr>
              <p:spPr>
                <a:xfrm flipH="1">
                  <a:off x="6358205"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3" name="Oval 122"/>
                <p:cNvSpPr/>
                <p:nvPr/>
              </p:nvSpPr>
              <p:spPr>
                <a:xfrm flipH="1">
                  <a:off x="7103821"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grpSp>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423" y="5883904"/>
            <a:ext cx="672573" cy="672573"/>
          </a:xfrm>
          <a:prstGeom prst="rect">
            <a:avLst/>
          </a:prstGeom>
        </p:spPr>
      </p:pic>
      <p:grpSp>
        <p:nvGrpSpPr>
          <p:cNvPr id="94" name="Group 93"/>
          <p:cNvGrpSpPr/>
          <p:nvPr/>
        </p:nvGrpSpPr>
        <p:grpSpPr>
          <a:xfrm>
            <a:off x="3352796" y="3113036"/>
            <a:ext cx="4861938" cy="2011248"/>
            <a:chOff x="3352796" y="3345260"/>
            <a:chExt cx="4861938" cy="2011248"/>
          </a:xfrm>
        </p:grpSpPr>
        <p:grpSp>
          <p:nvGrpSpPr>
            <p:cNvPr id="95" name="Group 94"/>
            <p:cNvGrpSpPr/>
            <p:nvPr/>
          </p:nvGrpSpPr>
          <p:grpSpPr>
            <a:xfrm>
              <a:off x="3352796" y="3345260"/>
              <a:ext cx="4861938" cy="2011248"/>
              <a:chOff x="3352796" y="3345260"/>
              <a:chExt cx="4861938" cy="2011248"/>
            </a:xfrm>
          </p:grpSpPr>
          <p:grpSp>
            <p:nvGrpSpPr>
              <p:cNvPr id="101" name="Group 100"/>
              <p:cNvGrpSpPr/>
              <p:nvPr/>
            </p:nvGrpSpPr>
            <p:grpSpPr>
              <a:xfrm>
                <a:off x="3352796" y="3345260"/>
                <a:ext cx="4861938" cy="2011248"/>
                <a:chOff x="3352796" y="3345260"/>
                <a:chExt cx="4861938" cy="2011248"/>
              </a:xfrm>
            </p:grpSpPr>
            <p:sp>
              <p:nvSpPr>
                <p:cNvPr id="103" name="Rectangle 102"/>
                <p:cNvSpPr/>
                <p:nvPr/>
              </p:nvSpPr>
              <p:spPr>
                <a:xfrm>
                  <a:off x="3352796" y="3345260"/>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p:txBody>
            </p:sp>
            <p:grpSp>
              <p:nvGrpSpPr>
                <p:cNvPr id="104" name="Group 103"/>
                <p:cNvGrpSpPr/>
                <p:nvPr/>
              </p:nvGrpSpPr>
              <p:grpSpPr>
                <a:xfrm>
                  <a:off x="3493162" y="4475768"/>
                  <a:ext cx="4581206" cy="880740"/>
                  <a:chOff x="3553827" y="4475768"/>
                  <a:chExt cx="4581206" cy="880740"/>
                </a:xfrm>
              </p:grpSpPr>
              <p:sp>
                <p:nvSpPr>
                  <p:cNvPr id="105" name="Rectangle 104"/>
                  <p:cNvSpPr/>
                  <p:nvPr/>
                </p:nvSpPr>
                <p:spPr>
                  <a:xfrm>
                    <a:off x="3553827" y="4475768"/>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Red</a:t>
                    </a:r>
                    <a:endParaRPr lang="en-US" sz="1600" b="1" dirty="0">
                      <a:latin typeface="Times New Roman" panose="02020603050405020304" pitchFamily="18" charset="0"/>
                      <a:cs typeface="Times New Roman" panose="02020603050405020304" pitchFamily="18" charset="0"/>
                    </a:endParaRPr>
                  </a:p>
                </p:txBody>
              </p:sp>
              <p:sp>
                <p:nvSpPr>
                  <p:cNvPr id="106" name="Rectangle 105"/>
                  <p:cNvSpPr/>
                  <p:nvPr/>
                </p:nvSpPr>
                <p:spPr>
                  <a:xfrm>
                    <a:off x="4521085" y="4475768"/>
                    <a:ext cx="797950"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Blue</a:t>
                    </a:r>
                    <a:endParaRPr lang="en-US" sz="1600" b="1" dirty="0">
                      <a:latin typeface="Times New Roman" panose="02020603050405020304" pitchFamily="18" charset="0"/>
                      <a:cs typeface="Times New Roman" panose="02020603050405020304" pitchFamily="18" charset="0"/>
                    </a:endParaRPr>
                  </a:p>
                </p:txBody>
              </p:sp>
              <p:sp>
                <p:nvSpPr>
                  <p:cNvPr id="107" name="Rectangle 106"/>
                  <p:cNvSpPr/>
                  <p:nvPr/>
                </p:nvSpPr>
                <p:spPr>
                  <a:xfrm>
                    <a:off x="5454035" y="4475768"/>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Green</a:t>
                    </a:r>
                    <a:endParaRPr lang="en-US" sz="1600" b="1">
                      <a:latin typeface="Times New Roman" panose="02020603050405020304" pitchFamily="18" charset="0"/>
                      <a:cs typeface="Times New Roman" panose="02020603050405020304" pitchFamily="18" charset="0"/>
                    </a:endParaRPr>
                  </a:p>
                </p:txBody>
              </p:sp>
              <p:sp>
                <p:nvSpPr>
                  <p:cNvPr id="108" name="Rectangle 107"/>
                  <p:cNvSpPr/>
                  <p:nvPr/>
                </p:nvSpPr>
                <p:spPr>
                  <a:xfrm>
                    <a:off x="6409902" y="4475768"/>
                    <a:ext cx="820869"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Purple</a:t>
                    </a:r>
                    <a:endParaRPr lang="en-US" sz="1600" b="1">
                      <a:latin typeface="Times New Roman" panose="02020603050405020304" pitchFamily="18" charset="0"/>
                      <a:cs typeface="Times New Roman" panose="02020603050405020304" pitchFamily="18" charset="0"/>
                    </a:endParaRPr>
                  </a:p>
                </p:txBody>
              </p:sp>
              <p:sp>
                <p:nvSpPr>
                  <p:cNvPr id="109" name="Rectangle 108"/>
                  <p:cNvSpPr/>
                  <p:nvPr/>
                </p:nvSpPr>
                <p:spPr>
                  <a:xfrm>
                    <a:off x="7365770" y="4475768"/>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Pink</a:t>
                    </a:r>
                    <a:endParaRPr lang="en-US" sz="1600" b="1">
                      <a:latin typeface="Times New Roman" panose="02020603050405020304" pitchFamily="18" charset="0"/>
                      <a:cs typeface="Times New Roman" panose="02020603050405020304" pitchFamily="18" charset="0"/>
                    </a:endParaRPr>
                  </a:p>
                </p:txBody>
              </p:sp>
            </p:grpSp>
          </p:grpSp>
          <p:sp>
            <p:nvSpPr>
              <p:cNvPr id="102" name="Rectangle 101"/>
              <p:cNvSpPr/>
              <p:nvPr/>
            </p:nvSpPr>
            <p:spPr>
              <a:xfrm>
                <a:off x="3369009" y="3345260"/>
                <a:ext cx="956411" cy="522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latin typeface="Calibri (Body)"/>
                    <a:cs typeface="Times New Roman" panose="02020603050405020304" pitchFamily="18" charset="0"/>
                  </a:rPr>
                  <a:t>Filter</a:t>
                </a:r>
                <a:endParaRPr lang="en-US" sz="2000" b="1">
                  <a:latin typeface="Calibri (Body)"/>
                  <a:cs typeface="Times New Roman" panose="02020603050405020304" pitchFamily="18" charset="0"/>
                </a:endParaRPr>
              </a:p>
            </p:txBody>
          </p:sp>
        </p:grpSp>
        <p:cxnSp>
          <p:nvCxnSpPr>
            <p:cNvPr id="96" name="Straight Connector 95"/>
            <p:cNvCxnSpPr>
              <a:stCxn id="103" idx="0"/>
              <a:endCxn id="105" idx="0"/>
            </p:cNvCxnSpPr>
            <p:nvPr/>
          </p:nvCxnSpPr>
          <p:spPr>
            <a:xfrm flipH="1">
              <a:off x="3909291" y="3345260"/>
              <a:ext cx="1874474" cy="1130508"/>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03" idx="0"/>
              <a:endCxn id="106" idx="0"/>
            </p:cNvCxnSpPr>
            <p:nvPr/>
          </p:nvCxnSpPr>
          <p:spPr>
            <a:xfrm flipH="1">
              <a:off x="4859395" y="3345260"/>
              <a:ext cx="924370" cy="1130508"/>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03" idx="0"/>
              <a:endCxn id="107" idx="0"/>
            </p:cNvCxnSpPr>
            <p:nvPr/>
          </p:nvCxnSpPr>
          <p:spPr>
            <a:xfrm>
              <a:off x="5783765" y="3345260"/>
              <a:ext cx="20039" cy="1130508"/>
            </a:xfrm>
            <a:prstGeom prst="line">
              <a:avLst/>
            </a:prstGeom>
            <a:ln w="381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03" idx="0"/>
              <a:endCxn id="108" idx="0"/>
            </p:cNvCxnSpPr>
            <p:nvPr/>
          </p:nvCxnSpPr>
          <p:spPr>
            <a:xfrm>
              <a:off x="5783765" y="3345260"/>
              <a:ext cx="975907" cy="1130508"/>
            </a:xfrm>
            <a:prstGeom prst="line">
              <a:avLst/>
            </a:prstGeom>
            <a:ln w="38100">
              <a:solidFill>
                <a:srgbClr val="990099"/>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3" idx="0"/>
              <a:endCxn id="109" idx="0"/>
            </p:cNvCxnSpPr>
            <p:nvPr/>
          </p:nvCxnSpPr>
          <p:spPr>
            <a:xfrm>
              <a:off x="5783765" y="3345260"/>
              <a:ext cx="1905972" cy="1130508"/>
            </a:xfrm>
            <a:prstGeom prst="line">
              <a:avLst/>
            </a:prstGeom>
            <a:ln w="38100">
              <a:solidFill>
                <a:srgbClr val="FF00FF"/>
              </a:solidFill>
              <a:prstDash val="sysDash"/>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72" name="Rectangle 71"/>
          <p:cNvSpPr/>
          <p:nvPr/>
        </p:nvSpPr>
        <p:spPr>
          <a:xfrm>
            <a:off x="9062122" y="3248956"/>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Desktop Application</a:t>
            </a:r>
            <a:endParaRPr lang="en-US" sz="2000" b="1">
              <a:cs typeface="Times New Roman" panose="02020603050405020304" pitchFamily="18" charset="0"/>
            </a:endParaRPr>
          </a:p>
        </p:txBody>
      </p:sp>
      <p:grpSp>
        <p:nvGrpSpPr>
          <p:cNvPr id="8" name="Group 7"/>
          <p:cNvGrpSpPr/>
          <p:nvPr/>
        </p:nvGrpSpPr>
        <p:grpSpPr>
          <a:xfrm>
            <a:off x="347387" y="1060154"/>
            <a:ext cx="737797" cy="1154738"/>
            <a:chOff x="496220" y="1041011"/>
            <a:chExt cx="737797" cy="1154738"/>
          </a:xfrm>
        </p:grpSpPr>
        <p:sp>
          <p:nvSpPr>
            <p:cNvPr id="90" name="Oval 89"/>
            <p:cNvSpPr/>
            <p:nvPr/>
          </p:nvSpPr>
          <p:spPr>
            <a:xfrm>
              <a:off x="734392" y="1041011"/>
              <a:ext cx="277795" cy="27779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1" name="Oval 90"/>
            <p:cNvSpPr/>
            <p:nvPr/>
          </p:nvSpPr>
          <p:spPr>
            <a:xfrm>
              <a:off x="865119" y="1171738"/>
              <a:ext cx="277795" cy="2777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 name="Group 4"/>
            <p:cNvGrpSpPr/>
            <p:nvPr/>
          </p:nvGrpSpPr>
          <p:grpSpPr>
            <a:xfrm>
              <a:off x="496220" y="1508723"/>
              <a:ext cx="737797" cy="687026"/>
              <a:chOff x="496220" y="1508723"/>
              <a:chExt cx="737797" cy="687026"/>
            </a:xfrm>
          </p:grpSpPr>
          <p:sp>
            <p:nvSpPr>
              <p:cNvPr id="2" name="Flowchart: Manual Operation 1"/>
              <p:cNvSpPr/>
              <p:nvPr/>
            </p:nvSpPr>
            <p:spPr>
              <a:xfrm>
                <a:off x="496220" y="1508723"/>
                <a:ext cx="737797" cy="343871"/>
              </a:xfrm>
              <a:prstGeom prst="flowChartManualOperati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3" name="Rectangle 2"/>
              <p:cNvSpPr/>
              <p:nvPr/>
            </p:nvSpPr>
            <p:spPr>
              <a:xfrm>
                <a:off x="799755" y="1840356"/>
                <a:ext cx="130727" cy="3553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grpSp>
      </p:grpSp>
      <p:grpSp>
        <p:nvGrpSpPr>
          <p:cNvPr id="58" name="Group 57"/>
          <p:cNvGrpSpPr/>
          <p:nvPr/>
        </p:nvGrpSpPr>
        <p:grpSpPr>
          <a:xfrm>
            <a:off x="9653130" y="1031370"/>
            <a:ext cx="985837" cy="13716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0488870" y="2262227"/>
            <a:ext cx="1083033" cy="1083033"/>
          </a:xfrm>
          <a:prstGeom prst="rect">
            <a:avLst/>
          </a:prstGeom>
        </p:spPr>
      </p:pic>
      <p:sp>
        <p:nvSpPr>
          <p:cNvPr id="33" name="Oval 32"/>
          <p:cNvSpPr/>
          <p:nvPr/>
        </p:nvSpPr>
        <p:spPr>
          <a:xfrm>
            <a:off x="4720497" y="4080808"/>
            <a:ext cx="277795" cy="277795"/>
          </a:xfrm>
          <a:prstGeom prst="ellipse">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Oval 33"/>
          <p:cNvSpPr/>
          <p:nvPr/>
        </p:nvSpPr>
        <p:spPr>
          <a:xfrm>
            <a:off x="5664905" y="4080808"/>
            <a:ext cx="277795" cy="277795"/>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Oval 34"/>
          <p:cNvSpPr/>
          <p:nvPr/>
        </p:nvSpPr>
        <p:spPr>
          <a:xfrm>
            <a:off x="3758851" y="4080808"/>
            <a:ext cx="277795" cy="27779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6" name="Oval 35"/>
          <p:cNvSpPr/>
          <p:nvPr/>
        </p:nvSpPr>
        <p:spPr>
          <a:xfrm>
            <a:off x="6617644" y="4110160"/>
            <a:ext cx="277795" cy="277795"/>
          </a:xfrm>
          <a:prstGeom prst="ellipse">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7" name="Oval 36"/>
          <p:cNvSpPr/>
          <p:nvPr/>
        </p:nvSpPr>
        <p:spPr>
          <a:xfrm>
            <a:off x="7550838" y="4080808"/>
            <a:ext cx="277795" cy="277795"/>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Rectangle 39"/>
          <p:cNvSpPr/>
          <p:nvPr/>
        </p:nvSpPr>
        <p:spPr>
          <a:xfrm>
            <a:off x="8240880" y="3460966"/>
            <a:ext cx="821241" cy="326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lumMod val="95000"/>
                  </a:schemeClr>
                </a:solidFill>
                <a:latin typeface="Calibri )"/>
                <a:cs typeface="Times New Roman" panose="02020603050405020304" pitchFamily="18" charset="0"/>
              </a:rPr>
              <a:t>10011</a:t>
            </a:r>
            <a:endParaRPr lang="en-US" b="1" dirty="0">
              <a:solidFill>
                <a:schemeClr val="bg1">
                  <a:lumMod val="95000"/>
                </a:schemeClr>
              </a:solidFill>
              <a:latin typeface="Calibri )"/>
              <a:cs typeface="Times New Roman" panose="02020603050405020304" pitchFamily="18" charset="0"/>
            </a:endParaRP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29174" y="5384542"/>
            <a:ext cx="719179" cy="719179"/>
          </a:xfrm>
          <a:prstGeom prst="rect">
            <a:avLst/>
          </a:prstGeom>
        </p:spPr>
      </p:pic>
      <p:sp>
        <p:nvSpPr>
          <p:cNvPr id="52" name="Right Arrow 51"/>
          <p:cNvSpPr/>
          <p:nvPr/>
        </p:nvSpPr>
        <p:spPr>
          <a:xfrm>
            <a:off x="3447062" y="1594272"/>
            <a:ext cx="1216236" cy="241208"/>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5" name="Right Arrow 54"/>
          <p:cNvSpPr/>
          <p:nvPr/>
        </p:nvSpPr>
        <p:spPr>
          <a:xfrm>
            <a:off x="1143725" y="1594272"/>
            <a:ext cx="703919" cy="23236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4" name="Right Arrow 63"/>
          <p:cNvSpPr/>
          <p:nvPr/>
        </p:nvSpPr>
        <p:spPr>
          <a:xfrm flipH="1">
            <a:off x="8226592" y="3792724"/>
            <a:ext cx="821241" cy="197975"/>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3" name="Right Arrow 52"/>
          <p:cNvSpPr/>
          <p:nvPr/>
        </p:nvSpPr>
        <p:spPr>
          <a:xfrm rot="5400000" flipV="1">
            <a:off x="9809779" y="2783763"/>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8" name="Rectangle 87"/>
          <p:cNvSpPr/>
          <p:nvPr/>
        </p:nvSpPr>
        <p:spPr>
          <a:xfrm>
            <a:off x="1847644" y="1084338"/>
            <a:ext cx="1599417"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Determine</a:t>
            </a:r>
          </a:p>
          <a:p>
            <a:pPr algn="ctr"/>
            <a:r>
              <a:rPr lang="en-US" sz="2000" b="1" smtClean="0">
                <a:cs typeface="Times New Roman" panose="02020603050405020304" pitchFamily="18" charset="0"/>
              </a:rPr>
              <a:t>Marbles</a:t>
            </a:r>
            <a:endParaRPr lang="en-US" sz="2000" b="1" dirty="0">
              <a:cs typeface="Times New Roman" panose="02020603050405020304" pitchFamily="18" charset="0"/>
            </a:endParaRPr>
          </a:p>
        </p:txBody>
      </p:sp>
      <p:sp>
        <p:nvSpPr>
          <p:cNvPr id="92" name="Rectangle 91"/>
          <p:cNvSpPr/>
          <p:nvPr/>
        </p:nvSpPr>
        <p:spPr>
          <a:xfrm>
            <a:off x="4669625" y="1072121"/>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Color </a:t>
            </a:r>
          </a:p>
          <a:p>
            <a:pPr algn="ctr"/>
            <a:r>
              <a:rPr lang="en-US" sz="2000" b="1" smtClean="0">
                <a:cs typeface="Times New Roman" panose="02020603050405020304" pitchFamily="18" charset="0"/>
              </a:rPr>
              <a:t>Detecting</a:t>
            </a:r>
            <a:endParaRPr lang="en-US" sz="2000" b="1">
              <a:cs typeface="Times New Roman" panose="02020603050405020304" pitchFamily="18" charset="0"/>
            </a:endParaRPr>
          </a:p>
        </p:txBody>
      </p:sp>
      <p:sp>
        <p:nvSpPr>
          <p:cNvPr id="93" name="Right Arrow 92"/>
          <p:cNvSpPr/>
          <p:nvPr/>
        </p:nvSpPr>
        <p:spPr>
          <a:xfrm rot="5400000" flipV="1">
            <a:off x="5418005" y="2622854"/>
            <a:ext cx="731520"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9" name="Right Arrow 128"/>
          <p:cNvSpPr/>
          <p:nvPr/>
        </p:nvSpPr>
        <p:spPr>
          <a:xfrm rot="5400000" flipV="1">
            <a:off x="9809779" y="4744535"/>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79998" y="5124284"/>
            <a:ext cx="1239696" cy="1239696"/>
          </a:xfrm>
          <a:prstGeom prst="rect">
            <a:avLst/>
          </a:prstGeom>
        </p:spPr>
      </p:pic>
      <p:sp>
        <p:nvSpPr>
          <p:cNvPr id="131" name="Right Arrow 130"/>
          <p:cNvSpPr/>
          <p:nvPr/>
        </p:nvSpPr>
        <p:spPr>
          <a:xfrm>
            <a:off x="10751310" y="5677931"/>
            <a:ext cx="703919" cy="23236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6" name="Right Arrow 65"/>
          <p:cNvSpPr/>
          <p:nvPr/>
        </p:nvSpPr>
        <p:spPr>
          <a:xfrm rot="5400000" flipV="1">
            <a:off x="5418005" y="5386697"/>
            <a:ext cx="731520"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11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0"/>
                                        </p:tgtEl>
                                        <p:attrNameLst>
                                          <p:attrName>ppt_y</p:attrName>
                                        </p:attrNameLst>
                                      </p:cBhvr>
                                      <p:tavLst>
                                        <p:tav tm="0">
                                          <p:val>
                                            <p:strVal val="#ppt_y"/>
                                          </p:val>
                                        </p:tav>
                                        <p:tav tm="100000">
                                          <p:val>
                                            <p:strVal val="#ppt_y"/>
                                          </p:val>
                                        </p:tav>
                                      </p:tavLst>
                                    </p:anim>
                                    <p:anim calcmode="lin" valueType="num">
                                      <p:cBhvr>
                                        <p:cTn id="16"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3.125E-6 -4.44444E-6 L -0.17201 0.00116 " pathEditMode="relative" rAng="0" ptsTypes="AA">
                                      <p:cBhvr>
                                        <p:cTn id="22" dur="1000" fill="hold"/>
                                        <p:tgtEl>
                                          <p:spTgt spid="112"/>
                                        </p:tgtEl>
                                        <p:attrNameLst>
                                          <p:attrName>ppt_x</p:attrName>
                                          <p:attrName>ppt_y</p:attrName>
                                        </p:attrNameLst>
                                      </p:cBhvr>
                                      <p:rCtr x="-8607" y="4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1.45833E-6 2.22222E-6 L 0.00235 0.16203 " pathEditMode="relative" rAng="0" ptsTypes="AA">
                                      <p:cBhvr>
                                        <p:cTn id="26" dur="1000" fill="hold"/>
                                        <p:tgtEl>
                                          <p:spTgt spid="35"/>
                                        </p:tgtEl>
                                        <p:attrNameLst>
                                          <p:attrName>ppt_x</p:attrName>
                                          <p:attrName>ppt_y</p:attrName>
                                        </p:attrNameLst>
                                      </p:cBhvr>
                                      <p:rCtr x="117" y="8102"/>
                                    </p:animMotion>
                                  </p:childTnLst>
                                </p:cTn>
                              </p:par>
                            </p:childTnLst>
                          </p:cTn>
                        </p:par>
                        <p:par>
                          <p:cTn id="27" fill="hold">
                            <p:stCondLst>
                              <p:cond delay="1000"/>
                            </p:stCondLst>
                            <p:childTnLst>
                              <p:par>
                                <p:cTn id="28" presetID="63" presetClass="path" presetSubtype="0" accel="50000" decel="50000" fill="hold" grpId="1" nodeType="afterEffect">
                                  <p:stCondLst>
                                    <p:cond delay="0"/>
                                  </p:stCondLst>
                                  <p:childTnLst>
                                    <p:animMotion origin="layout" path="M 0.00235 0.16203 L 0.15638 0.2007 " pathEditMode="relative" rAng="0" ptsTypes="AA">
                                      <p:cBhvr>
                                        <p:cTn id="29" dur="1000" fill="hold"/>
                                        <p:tgtEl>
                                          <p:spTgt spid="35"/>
                                        </p:tgtEl>
                                        <p:attrNameLst>
                                          <p:attrName>ppt_x</p:attrName>
                                          <p:attrName>ppt_y</p:attrName>
                                        </p:attrNameLst>
                                      </p:cBhvr>
                                      <p:rCtr x="7617" y="648"/>
                                    </p:animMotion>
                                  </p:childTnLst>
                                </p:cTn>
                              </p:par>
                            </p:childTnLst>
                          </p:cTn>
                        </p:par>
                        <p:par>
                          <p:cTn id="30" fill="hold">
                            <p:stCondLst>
                              <p:cond delay="2000"/>
                            </p:stCondLst>
                            <p:childTnLst>
                              <p:par>
                                <p:cTn id="31" presetID="42" presetClass="path" presetSubtype="0" accel="50000" decel="50000" fill="hold" grpId="4" nodeType="afterEffect">
                                  <p:stCondLst>
                                    <p:cond delay="0"/>
                                  </p:stCondLst>
                                  <p:childTnLst>
                                    <p:animMotion origin="layout" path="M 0.15638 0.20069 L 0.15469 0.28657 " pathEditMode="relative" rAng="0" ptsTypes="AA">
                                      <p:cBhvr>
                                        <p:cTn id="32" dur="500" fill="hold"/>
                                        <p:tgtEl>
                                          <p:spTgt spid="35"/>
                                        </p:tgtEl>
                                        <p:attrNameLst>
                                          <p:attrName>ppt_x</p:attrName>
                                          <p:attrName>ppt_y</p:attrName>
                                        </p:attrNameLst>
                                      </p:cBhvr>
                                      <p:rCtr x="-91" y="4838"/>
                                    </p:animMotion>
                                  </p:childTnLst>
                                </p:cTn>
                              </p:par>
                            </p:childTnLst>
                          </p:cTn>
                        </p:par>
                        <p:par>
                          <p:cTn id="33" fill="hold">
                            <p:stCondLst>
                              <p:cond delay="2500"/>
                            </p:stCondLst>
                            <p:childTnLst>
                              <p:par>
                                <p:cTn id="34" presetID="10" presetClass="exit" presetSubtype="0" fill="hold" grpId="5" nodeType="afterEffect">
                                  <p:stCondLst>
                                    <p:cond delay="0"/>
                                  </p:stCondLst>
                                  <p:childTnLst>
                                    <p:animEffect transition="out" filter="fade">
                                      <p:cBhvr>
                                        <p:cTn id="35" dur="500"/>
                                        <p:tgtEl>
                                          <p:spTgt spid="35"/>
                                        </p:tgtEl>
                                      </p:cBhvr>
                                    </p:animEffect>
                                    <p:set>
                                      <p:cBhvr>
                                        <p:cTn id="36" dur="1" fill="hold">
                                          <p:stCondLst>
                                            <p:cond delay="499"/>
                                          </p:stCondLst>
                                        </p:cTn>
                                        <p:tgtEl>
                                          <p:spTgt spid="35"/>
                                        </p:tgtEl>
                                        <p:attrNameLst>
                                          <p:attrName>style.visibility</p:attrName>
                                        </p:attrNameLst>
                                      </p:cBhvr>
                                      <p:to>
                                        <p:strVal val="hidden"/>
                                      </p:to>
                                    </p:set>
                                  </p:childTnLst>
                                </p:cTn>
                              </p:par>
                            </p:childTnLst>
                          </p:cTn>
                        </p:par>
                        <p:par>
                          <p:cTn id="37" fill="hold">
                            <p:stCondLst>
                              <p:cond delay="3000"/>
                            </p:stCondLst>
                            <p:childTnLst>
                              <p:par>
                                <p:cTn id="38" presetID="42" presetClass="path" presetSubtype="0" accel="50000" decel="50000" fill="hold" grpId="0" nodeType="afterEffect">
                                  <p:stCondLst>
                                    <p:cond delay="0"/>
                                  </p:stCondLst>
                                  <p:childTnLst>
                                    <p:animMotion origin="layout" path="M 2.29167E-6 2.22222E-6 L 0.00078 0.18194 " pathEditMode="relative" rAng="0" ptsTypes="AA">
                                      <p:cBhvr>
                                        <p:cTn id="39" dur="1000" fill="hold"/>
                                        <p:tgtEl>
                                          <p:spTgt spid="33"/>
                                        </p:tgtEl>
                                        <p:attrNameLst>
                                          <p:attrName>ppt_x</p:attrName>
                                          <p:attrName>ppt_y</p:attrName>
                                        </p:attrNameLst>
                                      </p:cBhvr>
                                      <p:rCtr x="39" y="9097"/>
                                    </p:animMotion>
                                  </p:childTnLst>
                                </p:cTn>
                              </p:par>
                            </p:childTnLst>
                          </p:cTn>
                        </p:par>
                        <p:par>
                          <p:cTn id="40" fill="hold">
                            <p:stCondLst>
                              <p:cond delay="4000"/>
                            </p:stCondLst>
                            <p:childTnLst>
                              <p:par>
                                <p:cTn id="41" presetID="63" presetClass="path" presetSubtype="0" accel="50000" decel="50000" fill="hold" grpId="3" nodeType="afterEffect">
                                  <p:stCondLst>
                                    <p:cond delay="0"/>
                                  </p:stCondLst>
                                  <p:childTnLst>
                                    <p:animMotion origin="layout" path="M 0.00078 0.18194 L 0.07747 0.20069 " pathEditMode="relative" rAng="0" ptsTypes="AA">
                                      <p:cBhvr>
                                        <p:cTn id="42" dur="500" fill="hold"/>
                                        <p:tgtEl>
                                          <p:spTgt spid="33"/>
                                        </p:tgtEl>
                                        <p:attrNameLst>
                                          <p:attrName>ppt_x</p:attrName>
                                          <p:attrName>ppt_y</p:attrName>
                                        </p:attrNameLst>
                                      </p:cBhvr>
                                      <p:rCtr x="3828" y="926"/>
                                    </p:animMotion>
                                  </p:childTnLst>
                                </p:cTn>
                              </p:par>
                            </p:childTnLst>
                          </p:cTn>
                        </p:par>
                        <p:par>
                          <p:cTn id="43" fill="hold">
                            <p:stCondLst>
                              <p:cond delay="4500"/>
                            </p:stCondLst>
                            <p:childTnLst>
                              <p:par>
                                <p:cTn id="44" presetID="42" presetClass="path" presetSubtype="0" accel="50000" decel="50000" fill="hold" grpId="4" nodeType="afterEffect">
                                  <p:stCondLst>
                                    <p:cond delay="0"/>
                                  </p:stCondLst>
                                  <p:childTnLst>
                                    <p:animMotion origin="layout" path="M 0.07747 0.20069 L 0.07747 0.29282 " pathEditMode="relative" rAng="0" ptsTypes="AA">
                                      <p:cBhvr>
                                        <p:cTn id="45" dur="500" fill="hold"/>
                                        <p:tgtEl>
                                          <p:spTgt spid="33"/>
                                        </p:tgtEl>
                                        <p:attrNameLst>
                                          <p:attrName>ppt_x</p:attrName>
                                          <p:attrName>ppt_y</p:attrName>
                                        </p:attrNameLst>
                                      </p:cBhvr>
                                      <p:rCtr x="0" y="4606"/>
                                    </p:animMotion>
                                  </p:childTnLst>
                                </p:cTn>
                              </p:par>
                            </p:childTnLst>
                          </p:cTn>
                        </p:par>
                        <p:par>
                          <p:cTn id="46" fill="hold">
                            <p:stCondLst>
                              <p:cond delay="5000"/>
                            </p:stCondLst>
                            <p:childTnLst>
                              <p:par>
                                <p:cTn id="47" presetID="10" presetClass="exit" presetSubtype="0" fill="hold" grpId="5" nodeType="afterEffect">
                                  <p:stCondLst>
                                    <p:cond delay="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childTnLst>
                          </p:cTn>
                        </p:par>
                        <p:par>
                          <p:cTn id="50" fill="hold">
                            <p:stCondLst>
                              <p:cond delay="5500"/>
                            </p:stCondLst>
                            <p:childTnLst>
                              <p:par>
                                <p:cTn id="51" presetID="42" presetClass="path" presetSubtype="0" accel="50000" decel="50000" fill="hold" grpId="0" nodeType="afterEffect">
                                  <p:stCondLst>
                                    <p:cond delay="0"/>
                                  </p:stCondLst>
                                  <p:childTnLst>
                                    <p:animMotion origin="layout" path="M -1.45833E-6 2.22222E-6 L 0.0013 0.29282 " pathEditMode="relative" rAng="0" ptsTypes="AA">
                                      <p:cBhvr>
                                        <p:cTn id="52" dur="1000" fill="hold"/>
                                        <p:tgtEl>
                                          <p:spTgt spid="34"/>
                                        </p:tgtEl>
                                        <p:attrNameLst>
                                          <p:attrName>ppt_x</p:attrName>
                                          <p:attrName>ppt_y</p:attrName>
                                        </p:attrNameLst>
                                      </p:cBhvr>
                                      <p:rCtr x="65" y="14630"/>
                                    </p:animMotion>
                                  </p:childTnLst>
                                </p:cTn>
                              </p:par>
                            </p:childTnLst>
                          </p:cTn>
                        </p:par>
                        <p:par>
                          <p:cTn id="53" fill="hold">
                            <p:stCondLst>
                              <p:cond delay="6500"/>
                            </p:stCondLst>
                            <p:childTnLst>
                              <p:par>
                                <p:cTn id="54" presetID="10" presetClass="exit" presetSubtype="0" fill="hold" grpId="1" nodeType="afterEffect">
                                  <p:stCondLst>
                                    <p:cond delay="0"/>
                                  </p:stCondLst>
                                  <p:childTnLst>
                                    <p:animEffect transition="out" filter="fade">
                                      <p:cBhvr>
                                        <p:cTn id="55" dur="500"/>
                                        <p:tgtEl>
                                          <p:spTgt spid="34"/>
                                        </p:tgtEl>
                                      </p:cBhvr>
                                    </p:animEffect>
                                    <p:set>
                                      <p:cBhvr>
                                        <p:cTn id="56" dur="1" fill="hold">
                                          <p:stCondLst>
                                            <p:cond delay="499"/>
                                          </p:stCondLst>
                                        </p:cTn>
                                        <p:tgtEl>
                                          <p:spTgt spid="3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1"/>
                                        </p:tgtEl>
                                        <p:attrNameLst>
                                          <p:attrName>style.visibility</p:attrName>
                                        </p:attrNameLst>
                                      </p:cBhvr>
                                      <p:to>
                                        <p:strVal val="visible"/>
                                      </p:to>
                                    </p:set>
                                    <p:animEffect transition="in" filter="fade">
                                      <p:cBhvr>
                                        <p:cTn id="61" dur="500"/>
                                        <p:tgtEl>
                                          <p:spTgt spid="131"/>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3" animBg="1"/>
      <p:bldP spid="33" grpId="4" animBg="1"/>
      <p:bldP spid="33" grpId="5" animBg="1"/>
      <p:bldP spid="34" grpId="0" animBg="1"/>
      <p:bldP spid="34" grpId="1" animBg="1"/>
      <p:bldP spid="35" grpId="0" animBg="1"/>
      <p:bldP spid="35" grpId="1" animBg="1"/>
      <p:bldP spid="35" grpId="4" animBg="1"/>
      <p:bldP spid="35" grpId="5" animBg="1"/>
      <p:bldP spid="40" grpId="0"/>
      <p:bldP spid="1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4669625" y="1072121"/>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Color </a:t>
            </a:r>
          </a:p>
          <a:p>
            <a:pPr algn="ctr"/>
            <a:r>
              <a:rPr lang="en-US" sz="2000" b="1" smtClean="0">
                <a:cs typeface="Times New Roman" panose="02020603050405020304" pitchFamily="18" charset="0"/>
              </a:rPr>
              <a:t>Detecting</a:t>
            </a:r>
            <a:endParaRPr lang="en-US" sz="2000" b="1">
              <a:cs typeface="Times New Roman" panose="02020603050405020304" pitchFamily="18" charset="0"/>
            </a:endParaRPr>
          </a:p>
        </p:txBody>
      </p:sp>
      <p:cxnSp>
        <p:nvCxnSpPr>
          <p:cNvPr id="6" name="Straight Connector 5"/>
          <p:cNvCxnSpPr/>
          <p:nvPr/>
        </p:nvCxnSpPr>
        <p:spPr>
          <a:xfrm>
            <a:off x="0" y="800102"/>
            <a:ext cx="12192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0"/>
            <a:ext cx="4672013"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rgbClr val="00BFFF"/>
                </a:solidFill>
                <a:latin typeface="Cambria" panose="02040503050406030204" pitchFamily="18" charset="0"/>
              </a:rPr>
              <a:t>2.How could we do?</a:t>
            </a:r>
            <a:endParaRPr lang="en-US" sz="3600" b="1">
              <a:solidFill>
                <a:srgbClr val="00BFFF"/>
              </a:solidFill>
              <a:latin typeface="Cambria" panose="02040503050406030204" pitchFamily="18" charset="0"/>
            </a:endParaRPr>
          </a:p>
        </p:txBody>
      </p:sp>
      <p:sp>
        <p:nvSpPr>
          <p:cNvPr id="60" name="Rectangle 59"/>
          <p:cNvSpPr/>
          <p:nvPr/>
        </p:nvSpPr>
        <p:spPr>
          <a:xfrm>
            <a:off x="1847644" y="1084338"/>
            <a:ext cx="1599417"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Determine</a:t>
            </a:r>
          </a:p>
          <a:p>
            <a:pPr algn="ctr"/>
            <a:r>
              <a:rPr lang="en-US" sz="2000" b="1" smtClean="0">
                <a:cs typeface="Times New Roman" panose="02020603050405020304" pitchFamily="18" charset="0"/>
              </a:rPr>
              <a:t>Marbles</a:t>
            </a:r>
            <a:endParaRPr lang="en-US" sz="2000" b="1" dirty="0">
              <a:cs typeface="Times New Roman" panose="02020603050405020304" pitchFamily="18" charset="0"/>
            </a:endParaRPr>
          </a:p>
        </p:txBody>
      </p:sp>
      <p:sp>
        <p:nvSpPr>
          <p:cNvPr id="72" name="Rectangle 71"/>
          <p:cNvSpPr/>
          <p:nvPr/>
        </p:nvSpPr>
        <p:spPr>
          <a:xfrm>
            <a:off x="9062122" y="3248956"/>
            <a:ext cx="2167852" cy="128551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cs typeface="Times New Roman" panose="02020603050405020304" pitchFamily="18" charset="0"/>
              </a:rPr>
              <a:t>Desktop Application</a:t>
            </a:r>
            <a:endParaRPr lang="en-US" sz="2000" b="1">
              <a:cs typeface="Times New Roman" panose="02020603050405020304" pitchFamily="18" charset="0"/>
            </a:endParaRPr>
          </a:p>
        </p:txBody>
      </p:sp>
      <p:sp>
        <p:nvSpPr>
          <p:cNvPr id="81" name="Right Arrow 80"/>
          <p:cNvSpPr/>
          <p:nvPr/>
        </p:nvSpPr>
        <p:spPr>
          <a:xfrm>
            <a:off x="3447062" y="1594272"/>
            <a:ext cx="1216236" cy="241208"/>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2" name="Left-Right Arrow 81"/>
          <p:cNvSpPr/>
          <p:nvPr/>
        </p:nvSpPr>
        <p:spPr>
          <a:xfrm>
            <a:off x="8214734" y="3777411"/>
            <a:ext cx="847388" cy="228600"/>
          </a:xfrm>
          <a:prstGeom prst="lef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8" name="Group 7"/>
          <p:cNvGrpSpPr/>
          <p:nvPr/>
        </p:nvGrpSpPr>
        <p:grpSpPr>
          <a:xfrm>
            <a:off x="347387" y="1060154"/>
            <a:ext cx="737797" cy="1154738"/>
            <a:chOff x="496220" y="1041011"/>
            <a:chExt cx="737797" cy="1154738"/>
          </a:xfrm>
        </p:grpSpPr>
        <p:sp>
          <p:nvSpPr>
            <p:cNvPr id="90" name="Oval 89"/>
            <p:cNvSpPr/>
            <p:nvPr/>
          </p:nvSpPr>
          <p:spPr>
            <a:xfrm>
              <a:off x="734392" y="1041011"/>
              <a:ext cx="277795" cy="27779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1" name="Oval 90"/>
            <p:cNvSpPr/>
            <p:nvPr/>
          </p:nvSpPr>
          <p:spPr>
            <a:xfrm>
              <a:off x="865119" y="1171738"/>
              <a:ext cx="277795" cy="2777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 name="Group 4"/>
            <p:cNvGrpSpPr/>
            <p:nvPr/>
          </p:nvGrpSpPr>
          <p:grpSpPr>
            <a:xfrm>
              <a:off x="496220" y="1508723"/>
              <a:ext cx="737797" cy="687026"/>
              <a:chOff x="496220" y="1508723"/>
              <a:chExt cx="737797" cy="687026"/>
            </a:xfrm>
          </p:grpSpPr>
          <p:sp>
            <p:nvSpPr>
              <p:cNvPr id="2" name="Flowchart: Manual Operation 1"/>
              <p:cNvSpPr/>
              <p:nvPr/>
            </p:nvSpPr>
            <p:spPr>
              <a:xfrm>
                <a:off x="496220" y="1508723"/>
                <a:ext cx="737797" cy="343871"/>
              </a:xfrm>
              <a:prstGeom prst="flowChartManualOperati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sp>
            <p:nvSpPr>
              <p:cNvPr id="3" name="Rectangle 2"/>
              <p:cNvSpPr/>
              <p:nvPr/>
            </p:nvSpPr>
            <p:spPr>
              <a:xfrm>
                <a:off x="799755" y="1840356"/>
                <a:ext cx="130727" cy="3553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grpSp>
      </p:grpSp>
      <p:sp>
        <p:nvSpPr>
          <p:cNvPr id="56" name="Right Arrow 55"/>
          <p:cNvSpPr/>
          <p:nvPr/>
        </p:nvSpPr>
        <p:spPr>
          <a:xfrm>
            <a:off x="1129211" y="1594272"/>
            <a:ext cx="703919" cy="23236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7" name="Right Arrow 56"/>
          <p:cNvSpPr/>
          <p:nvPr/>
        </p:nvSpPr>
        <p:spPr>
          <a:xfrm rot="5400000" flipV="1">
            <a:off x="5418005" y="2622854"/>
            <a:ext cx="731520"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58" name="Group 57"/>
          <p:cNvGrpSpPr/>
          <p:nvPr/>
        </p:nvGrpSpPr>
        <p:grpSpPr>
          <a:xfrm>
            <a:off x="9653130" y="1031370"/>
            <a:ext cx="985837" cy="13716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ight Arrow 74"/>
          <p:cNvSpPr/>
          <p:nvPr/>
        </p:nvSpPr>
        <p:spPr>
          <a:xfrm rot="5400000" flipV="1">
            <a:off x="9809779" y="2783763"/>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5" name="Rectangle 64"/>
          <p:cNvSpPr/>
          <p:nvPr/>
        </p:nvSpPr>
        <p:spPr>
          <a:xfrm>
            <a:off x="3352796" y="3113036"/>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smtClean="0">
              <a:cs typeface="Times New Roman" panose="02020603050405020304" pitchFamily="18" charset="0"/>
            </a:endParaRPr>
          </a:p>
          <a:p>
            <a:pPr algn="ctr"/>
            <a:endParaRPr lang="en-US" sz="2000" b="1">
              <a:cs typeface="Times New Roman" panose="02020603050405020304" pitchFamily="18" charset="0"/>
            </a:endParaRPr>
          </a:p>
          <a:p>
            <a:pPr algn="ctr"/>
            <a:endParaRPr lang="en-US" sz="2000" b="1">
              <a:cs typeface="Times New Roman" panose="02020603050405020304" pitchFamily="18" charset="0"/>
            </a:endParaRPr>
          </a:p>
        </p:txBody>
      </p:sp>
      <p:sp>
        <p:nvSpPr>
          <p:cNvPr id="66" name="Rectangle 65"/>
          <p:cNvSpPr/>
          <p:nvPr/>
        </p:nvSpPr>
        <p:spPr>
          <a:xfrm>
            <a:off x="3493162" y="4243544"/>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Red</a:t>
            </a:r>
            <a:endParaRPr lang="en-US" sz="1600" b="1" dirty="0">
              <a:latin typeface="Times New Roman" panose="02020603050405020304" pitchFamily="18" charset="0"/>
              <a:cs typeface="Times New Roman" panose="02020603050405020304" pitchFamily="18" charset="0"/>
            </a:endParaRPr>
          </a:p>
        </p:txBody>
      </p:sp>
      <p:sp>
        <p:nvSpPr>
          <p:cNvPr id="67" name="Rectangle 66"/>
          <p:cNvSpPr/>
          <p:nvPr/>
        </p:nvSpPr>
        <p:spPr>
          <a:xfrm>
            <a:off x="4460420" y="4243544"/>
            <a:ext cx="797950"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Blue</a:t>
            </a:r>
            <a:endParaRPr lang="en-US" sz="1600" b="1" dirty="0">
              <a:latin typeface="Times New Roman" panose="02020603050405020304" pitchFamily="18" charset="0"/>
              <a:cs typeface="Times New Roman" panose="02020603050405020304" pitchFamily="18" charset="0"/>
            </a:endParaRPr>
          </a:p>
        </p:txBody>
      </p:sp>
      <p:sp>
        <p:nvSpPr>
          <p:cNvPr id="68" name="Rectangle 67"/>
          <p:cNvSpPr/>
          <p:nvPr/>
        </p:nvSpPr>
        <p:spPr>
          <a:xfrm>
            <a:off x="5393370" y="4243544"/>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Green</a:t>
            </a:r>
            <a:endParaRPr lang="en-US" sz="1600" b="1">
              <a:latin typeface="Times New Roman" panose="02020603050405020304" pitchFamily="18" charset="0"/>
              <a:cs typeface="Times New Roman" panose="02020603050405020304" pitchFamily="18" charset="0"/>
            </a:endParaRPr>
          </a:p>
        </p:txBody>
      </p:sp>
      <p:sp>
        <p:nvSpPr>
          <p:cNvPr id="69" name="Rectangle 68"/>
          <p:cNvSpPr/>
          <p:nvPr/>
        </p:nvSpPr>
        <p:spPr>
          <a:xfrm>
            <a:off x="6349237" y="4243544"/>
            <a:ext cx="820869"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Purple</a:t>
            </a:r>
            <a:endParaRPr lang="en-US" sz="1600" b="1">
              <a:latin typeface="Times New Roman" panose="02020603050405020304" pitchFamily="18" charset="0"/>
              <a:cs typeface="Times New Roman" panose="02020603050405020304" pitchFamily="18" charset="0"/>
            </a:endParaRPr>
          </a:p>
        </p:txBody>
      </p:sp>
      <p:sp>
        <p:nvSpPr>
          <p:cNvPr id="70" name="Rectangle 69"/>
          <p:cNvSpPr/>
          <p:nvPr/>
        </p:nvSpPr>
        <p:spPr>
          <a:xfrm>
            <a:off x="7305105" y="4243544"/>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latin typeface="Times New Roman" panose="02020603050405020304" pitchFamily="18" charset="0"/>
                <a:cs typeface="Times New Roman" panose="02020603050405020304" pitchFamily="18" charset="0"/>
              </a:rPr>
              <a:t>Pink</a:t>
            </a:r>
            <a:endParaRPr lang="en-US" sz="1600" b="1">
              <a:latin typeface="Times New Roman" panose="02020603050405020304" pitchFamily="18" charset="0"/>
              <a:cs typeface="Times New Roman" panose="02020603050405020304" pitchFamily="18" charset="0"/>
            </a:endParaRPr>
          </a:p>
        </p:txBody>
      </p:sp>
      <p:sp>
        <p:nvSpPr>
          <p:cNvPr id="20" name="Rectangle 19"/>
          <p:cNvSpPr/>
          <p:nvPr/>
        </p:nvSpPr>
        <p:spPr>
          <a:xfrm>
            <a:off x="3369009" y="3113036"/>
            <a:ext cx="956411" cy="522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latin typeface="Calibri (Body)"/>
                <a:cs typeface="Times New Roman" panose="02020603050405020304" pitchFamily="18" charset="0"/>
              </a:rPr>
              <a:t>Filter</a:t>
            </a:r>
            <a:endParaRPr lang="en-US" sz="2000" b="1">
              <a:latin typeface="Calibri (Body)"/>
              <a:cs typeface="Times New Roman" panose="02020603050405020304" pitchFamily="18" charset="0"/>
            </a:endParaRPr>
          </a:p>
        </p:txBody>
      </p:sp>
      <p:grpSp>
        <p:nvGrpSpPr>
          <p:cNvPr id="14" name="Group 13"/>
          <p:cNvGrpSpPr/>
          <p:nvPr/>
        </p:nvGrpSpPr>
        <p:grpSpPr>
          <a:xfrm>
            <a:off x="3909291" y="3113036"/>
            <a:ext cx="3780446" cy="1130508"/>
            <a:chOff x="3909291" y="3113036"/>
            <a:chExt cx="3780446" cy="1130508"/>
          </a:xfrm>
        </p:grpSpPr>
        <p:cxnSp>
          <p:nvCxnSpPr>
            <p:cNvPr id="10" name="Straight Connector 9"/>
            <p:cNvCxnSpPr>
              <a:stCxn id="65" idx="0"/>
              <a:endCxn id="66" idx="0"/>
            </p:cNvCxnSpPr>
            <p:nvPr/>
          </p:nvCxnSpPr>
          <p:spPr>
            <a:xfrm flipH="1">
              <a:off x="3909291" y="3113036"/>
              <a:ext cx="1874474" cy="1130508"/>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5" idx="0"/>
              <a:endCxn id="67" idx="0"/>
            </p:cNvCxnSpPr>
            <p:nvPr/>
          </p:nvCxnSpPr>
          <p:spPr>
            <a:xfrm flipH="1">
              <a:off x="4859395" y="3113036"/>
              <a:ext cx="924370" cy="1130508"/>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65" idx="0"/>
              <a:endCxn id="68" idx="0"/>
            </p:cNvCxnSpPr>
            <p:nvPr/>
          </p:nvCxnSpPr>
          <p:spPr>
            <a:xfrm>
              <a:off x="5783765" y="3113036"/>
              <a:ext cx="20039" cy="1130508"/>
            </a:xfrm>
            <a:prstGeom prst="line">
              <a:avLst/>
            </a:prstGeom>
            <a:ln w="381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65" idx="0"/>
              <a:endCxn id="69" idx="0"/>
            </p:cNvCxnSpPr>
            <p:nvPr/>
          </p:nvCxnSpPr>
          <p:spPr>
            <a:xfrm>
              <a:off x="5783765" y="3113036"/>
              <a:ext cx="975907" cy="1130508"/>
            </a:xfrm>
            <a:prstGeom prst="line">
              <a:avLst/>
            </a:prstGeom>
            <a:ln w="38100">
              <a:solidFill>
                <a:srgbClr val="990099"/>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65" idx="0"/>
              <a:endCxn id="70" idx="0"/>
            </p:cNvCxnSpPr>
            <p:nvPr/>
          </p:nvCxnSpPr>
          <p:spPr>
            <a:xfrm>
              <a:off x="5783765" y="3113036"/>
              <a:ext cx="1905972" cy="1130508"/>
            </a:xfrm>
            <a:prstGeom prst="line">
              <a:avLst/>
            </a:prstGeom>
            <a:ln w="38100">
              <a:solidFill>
                <a:srgbClr val="FF00FF"/>
              </a:solidFill>
              <a:prstDash val="sysDash"/>
            </a:ln>
          </p:spPr>
          <p:style>
            <a:lnRef idx="1">
              <a:schemeClr val="accent1"/>
            </a:lnRef>
            <a:fillRef idx="0">
              <a:schemeClr val="accent1"/>
            </a:fillRef>
            <a:effectRef idx="0">
              <a:schemeClr val="accent1"/>
            </a:effectRef>
            <a:fontRef idx="minor">
              <a:schemeClr val="tx1"/>
            </a:fontRef>
          </p:style>
        </p:cxnSp>
      </p:grpSp>
      <p:sp>
        <p:nvSpPr>
          <p:cNvPr id="89" name="Right Arrow 88"/>
          <p:cNvSpPr/>
          <p:nvPr/>
        </p:nvSpPr>
        <p:spPr>
          <a:xfrm rot="5400000" flipV="1">
            <a:off x="9809779" y="4744535"/>
            <a:ext cx="672538" cy="25713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9998" y="5124284"/>
            <a:ext cx="1239696" cy="1239696"/>
          </a:xfrm>
          <a:prstGeom prst="rect">
            <a:avLst/>
          </a:prstGeom>
        </p:spPr>
      </p:pic>
      <p:grpSp>
        <p:nvGrpSpPr>
          <p:cNvPr id="94" name="Group 93"/>
          <p:cNvGrpSpPr/>
          <p:nvPr/>
        </p:nvGrpSpPr>
        <p:grpSpPr>
          <a:xfrm>
            <a:off x="3015339" y="5374052"/>
            <a:ext cx="5471346" cy="1361767"/>
            <a:chOff x="3109935" y="5374052"/>
            <a:chExt cx="5471346" cy="1361767"/>
          </a:xfrm>
        </p:grpSpPr>
        <p:grpSp>
          <p:nvGrpSpPr>
            <p:cNvPr id="93" name="Group 92"/>
            <p:cNvGrpSpPr/>
            <p:nvPr/>
          </p:nvGrpSpPr>
          <p:grpSpPr>
            <a:xfrm>
              <a:off x="3109935" y="5374052"/>
              <a:ext cx="5471346" cy="1361767"/>
              <a:chOff x="3109935" y="5374052"/>
              <a:chExt cx="5471346" cy="1361767"/>
            </a:xfrm>
          </p:grpSpPr>
          <p:grpSp>
            <p:nvGrpSpPr>
              <p:cNvPr id="33" name="Group 32"/>
              <p:cNvGrpSpPr/>
              <p:nvPr/>
            </p:nvGrpSpPr>
            <p:grpSpPr>
              <a:xfrm>
                <a:off x="3109935" y="5374052"/>
                <a:ext cx="5471346" cy="333829"/>
                <a:chOff x="3109935" y="5374052"/>
                <a:chExt cx="5471346" cy="333829"/>
              </a:xfrm>
            </p:grpSpPr>
            <p:cxnSp>
              <p:nvCxnSpPr>
                <p:cNvPr id="32" name="Straight Connector 31"/>
                <p:cNvCxnSpPr/>
                <p:nvPr/>
              </p:nvCxnSpPr>
              <p:spPr>
                <a:xfrm>
                  <a:off x="3109935" y="5374052"/>
                  <a:ext cx="2430969" cy="333829"/>
                </a:xfrm>
                <a:prstGeom prst="line">
                  <a:avLst/>
                </a:prstGeom>
                <a:ln w="76200">
                  <a:solidFill>
                    <a:srgbClr val="00BFFF"/>
                  </a:solidFill>
                </a:ln>
              </p:spPr>
              <p:style>
                <a:lnRef idx="3">
                  <a:schemeClr val="accent2"/>
                </a:lnRef>
                <a:fillRef idx="0">
                  <a:schemeClr val="accent2"/>
                </a:fillRef>
                <a:effectRef idx="2">
                  <a:schemeClr val="accent2"/>
                </a:effectRef>
                <a:fontRef idx="minor">
                  <a:schemeClr val="tx1"/>
                </a:fontRef>
              </p:style>
            </p:cxnSp>
            <p:cxnSp>
              <p:nvCxnSpPr>
                <p:cNvPr id="63" name="Straight Connector 62"/>
                <p:cNvCxnSpPr/>
                <p:nvPr/>
              </p:nvCxnSpPr>
              <p:spPr>
                <a:xfrm flipV="1">
                  <a:off x="6150312" y="5374052"/>
                  <a:ext cx="2430969" cy="333829"/>
                </a:xfrm>
                <a:prstGeom prst="line">
                  <a:avLst/>
                </a:prstGeom>
                <a:ln w="76200">
                  <a:solidFill>
                    <a:srgbClr val="00BFFF"/>
                  </a:solidFill>
                </a:ln>
              </p:spPr>
              <p:style>
                <a:lnRef idx="3">
                  <a:schemeClr val="accent2"/>
                </a:lnRef>
                <a:fillRef idx="0">
                  <a:schemeClr val="accent2"/>
                </a:fillRef>
                <a:effectRef idx="2">
                  <a:schemeClr val="accent2"/>
                </a:effectRef>
                <a:fontRef idx="minor">
                  <a:schemeClr val="tx1"/>
                </a:fontRef>
              </p:style>
            </p:cxnSp>
          </p:grpSp>
          <p:grpSp>
            <p:nvGrpSpPr>
              <p:cNvPr id="55" name="Group 54"/>
              <p:cNvGrpSpPr/>
              <p:nvPr/>
            </p:nvGrpSpPr>
            <p:grpSpPr>
              <a:xfrm>
                <a:off x="3422287" y="6357131"/>
                <a:ext cx="4846643" cy="378688"/>
                <a:chOff x="1436584" y="5322442"/>
                <a:chExt cx="4846643" cy="378688"/>
              </a:xfrm>
            </p:grpSpPr>
            <p:grpSp>
              <p:nvGrpSpPr>
                <p:cNvPr id="52" name="Group 51"/>
                <p:cNvGrpSpPr/>
                <p:nvPr/>
              </p:nvGrpSpPr>
              <p:grpSpPr>
                <a:xfrm>
                  <a:off x="1436584" y="5322442"/>
                  <a:ext cx="4846643" cy="378688"/>
                  <a:chOff x="3329762" y="6312957"/>
                  <a:chExt cx="4846643" cy="378688"/>
                </a:xfrm>
                <a:solidFill>
                  <a:srgbClr val="00BFFF"/>
                </a:solidFill>
              </p:grpSpPr>
              <p:sp>
                <p:nvSpPr>
                  <p:cNvPr id="42" name="Flowchart: Process 41"/>
                  <p:cNvSpPr/>
                  <p:nvPr/>
                </p:nvSpPr>
                <p:spPr>
                  <a:xfrm>
                    <a:off x="3701143" y="6316741"/>
                    <a:ext cx="4104477" cy="374904"/>
                  </a:xfrm>
                  <a:prstGeom prst="flowChartProcess">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Flowchart: Delay 42"/>
                  <p:cNvSpPr/>
                  <p:nvPr/>
                </p:nvSpPr>
                <p:spPr>
                  <a:xfrm>
                    <a:off x="7803459" y="6312957"/>
                    <a:ext cx="372946" cy="378688"/>
                  </a:xfrm>
                  <a:prstGeom prst="flowChartDelay">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8" name="Flowchart: Delay 77"/>
                  <p:cNvSpPr/>
                  <p:nvPr/>
                </p:nvSpPr>
                <p:spPr>
                  <a:xfrm flipH="1">
                    <a:off x="3329762" y="6312957"/>
                    <a:ext cx="372946" cy="378688"/>
                  </a:xfrm>
                  <a:prstGeom prst="flowChartDelay">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51" name="Group 50"/>
                <p:cNvGrpSpPr/>
                <p:nvPr/>
              </p:nvGrpSpPr>
              <p:grpSpPr>
                <a:xfrm>
                  <a:off x="1510592" y="5397590"/>
                  <a:ext cx="4698627" cy="228393"/>
                  <a:chOff x="3375741" y="6389997"/>
                  <a:chExt cx="4698627" cy="228393"/>
                </a:xfrm>
                <a:solidFill>
                  <a:srgbClr val="00BFFF"/>
                </a:solidFill>
              </p:grpSpPr>
              <p:sp>
                <p:nvSpPr>
                  <p:cNvPr id="44" name="Oval 43"/>
                  <p:cNvSpPr/>
                  <p:nvPr/>
                </p:nvSpPr>
                <p:spPr>
                  <a:xfrm>
                    <a:off x="7849438"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9" name="Oval 78"/>
                  <p:cNvSpPr/>
                  <p:nvPr/>
                </p:nvSpPr>
                <p:spPr>
                  <a:xfrm flipH="1">
                    <a:off x="3375741"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0" name="Oval 79"/>
                  <p:cNvSpPr/>
                  <p:nvPr/>
                </p:nvSpPr>
                <p:spPr>
                  <a:xfrm flipH="1">
                    <a:off x="4121357"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3" name="Oval 82"/>
                  <p:cNvSpPr/>
                  <p:nvPr/>
                </p:nvSpPr>
                <p:spPr>
                  <a:xfrm flipH="1">
                    <a:off x="5612589"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4" name="Oval 83"/>
                  <p:cNvSpPr/>
                  <p:nvPr/>
                </p:nvSpPr>
                <p:spPr>
                  <a:xfrm flipH="1">
                    <a:off x="4866973"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5" name="Oval 84"/>
                  <p:cNvSpPr/>
                  <p:nvPr/>
                </p:nvSpPr>
                <p:spPr>
                  <a:xfrm flipH="1">
                    <a:off x="6358205"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6" name="Oval 85"/>
                  <p:cNvSpPr/>
                  <p:nvPr/>
                </p:nvSpPr>
                <p:spPr>
                  <a:xfrm flipH="1">
                    <a:off x="7103821" y="6389997"/>
                    <a:ext cx="224930" cy="228393"/>
                  </a:xfrm>
                  <a:prstGeom prst="ellipse">
                    <a:avLst/>
                  </a:prstGeom>
                  <a:grp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grpSp>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466" y="5883904"/>
              <a:ext cx="672573" cy="672573"/>
            </a:xfrm>
            <a:prstGeom prst="rect">
              <a:avLst/>
            </a:prstGeom>
          </p:spPr>
        </p:pic>
      </p:grpSp>
      <p:sp>
        <p:nvSpPr>
          <p:cNvPr id="96" name="Right Arrow 95"/>
          <p:cNvSpPr/>
          <p:nvPr/>
        </p:nvSpPr>
        <p:spPr>
          <a:xfrm rot="5400000" flipV="1">
            <a:off x="5418005" y="5386697"/>
            <a:ext cx="731520" cy="234794"/>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71" name="Group 70"/>
          <p:cNvGrpSpPr/>
          <p:nvPr/>
        </p:nvGrpSpPr>
        <p:grpSpPr>
          <a:xfrm>
            <a:off x="1846543" y="1084339"/>
            <a:ext cx="1646619" cy="1273292"/>
            <a:chOff x="577387" y="3849245"/>
            <a:chExt cx="1928021" cy="1577776"/>
          </a:xfrm>
        </p:grpSpPr>
        <p:sp>
          <p:nvSpPr>
            <p:cNvPr id="77" name="Rectangle 76"/>
            <p:cNvSpPr/>
            <p:nvPr/>
          </p:nvSpPr>
          <p:spPr>
            <a:xfrm>
              <a:off x="577387" y="3849245"/>
              <a:ext cx="1928021" cy="157777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pic>
          <p:nvPicPr>
            <p:cNvPr id="88" name="Picture 87"/>
            <p:cNvPicPr>
              <a:picLocks noChangeAspect="1"/>
            </p:cNvPicPr>
            <p:nvPr/>
          </p:nvPicPr>
          <p:blipFill>
            <a:blip r:embed="rId5"/>
            <a:stretch>
              <a:fillRect/>
            </a:stretch>
          </p:blipFill>
          <p:spPr>
            <a:xfrm>
              <a:off x="958181" y="4371953"/>
              <a:ext cx="1303022" cy="560663"/>
            </a:xfrm>
            <a:prstGeom prst="rect">
              <a:avLst/>
            </a:prstGeom>
          </p:spPr>
        </p:pic>
      </p:grpSp>
      <p:grpSp>
        <p:nvGrpSpPr>
          <p:cNvPr id="13" name="Group 12"/>
          <p:cNvGrpSpPr/>
          <p:nvPr/>
        </p:nvGrpSpPr>
        <p:grpSpPr>
          <a:xfrm>
            <a:off x="4672014" y="1084338"/>
            <a:ext cx="2165464" cy="1298210"/>
            <a:chOff x="4989890" y="1161791"/>
            <a:chExt cx="2165464" cy="1298210"/>
          </a:xfrm>
        </p:grpSpPr>
        <p:sp>
          <p:nvSpPr>
            <p:cNvPr id="105" name="Rectangle 104"/>
            <p:cNvSpPr/>
            <p:nvPr/>
          </p:nvSpPr>
          <p:spPr>
            <a:xfrm>
              <a:off x="4989890" y="1161791"/>
              <a:ext cx="2165464" cy="129821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pic>
          <p:nvPicPr>
            <p:cNvPr id="107" name="Picture 106"/>
            <p:cNvPicPr>
              <a:picLocks noChangeAspect="1"/>
            </p:cNvPicPr>
            <p:nvPr/>
          </p:nvPicPr>
          <p:blipFill>
            <a:blip r:embed="rId6"/>
            <a:stretch>
              <a:fillRect/>
            </a:stretch>
          </p:blipFill>
          <p:spPr>
            <a:xfrm>
              <a:off x="5573853" y="1295551"/>
              <a:ext cx="977445" cy="992717"/>
            </a:xfrm>
            <a:prstGeom prst="rect">
              <a:avLst/>
            </a:prstGeom>
          </p:spPr>
        </p:pic>
      </p:grpSp>
      <p:pic>
        <p:nvPicPr>
          <p:cNvPr id="113" name="Picture 112"/>
          <p:cNvPicPr>
            <a:picLocks noChangeAspect="1"/>
          </p:cNvPicPr>
          <p:nvPr/>
        </p:nvPicPr>
        <p:blipFill>
          <a:blip r:embed="rId7"/>
          <a:stretch>
            <a:fillRect/>
          </a:stretch>
        </p:blipFill>
        <p:spPr>
          <a:xfrm>
            <a:off x="4601954" y="4418535"/>
            <a:ext cx="514883" cy="530759"/>
          </a:xfrm>
          <a:prstGeom prst="rect">
            <a:avLst/>
          </a:prstGeom>
        </p:spPr>
      </p:pic>
      <p:pic>
        <p:nvPicPr>
          <p:cNvPr id="119" name="Picture 118"/>
          <p:cNvPicPr>
            <a:picLocks noChangeAspect="1"/>
          </p:cNvPicPr>
          <p:nvPr/>
        </p:nvPicPr>
        <p:blipFill>
          <a:blip r:embed="rId5"/>
          <a:stretch>
            <a:fillRect/>
          </a:stretch>
        </p:blipFill>
        <p:spPr>
          <a:xfrm>
            <a:off x="4445725" y="3885307"/>
            <a:ext cx="801605" cy="325920"/>
          </a:xfrm>
          <a:prstGeom prst="rect">
            <a:avLst/>
          </a:prstGeom>
        </p:spPr>
      </p:pic>
      <p:grpSp>
        <p:nvGrpSpPr>
          <p:cNvPr id="15" name="Group 14"/>
          <p:cNvGrpSpPr/>
          <p:nvPr/>
        </p:nvGrpSpPr>
        <p:grpSpPr>
          <a:xfrm>
            <a:off x="4618792" y="5442018"/>
            <a:ext cx="2290587" cy="1273032"/>
            <a:chOff x="401000" y="5374052"/>
            <a:chExt cx="2366619" cy="1315288"/>
          </a:xfrm>
        </p:grpSpPr>
        <p:sp>
          <p:nvSpPr>
            <p:cNvPr id="126" name="Rectangle 125"/>
            <p:cNvSpPr/>
            <p:nvPr/>
          </p:nvSpPr>
          <p:spPr>
            <a:xfrm>
              <a:off x="401000" y="5374052"/>
              <a:ext cx="2366619" cy="1315288"/>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smtClean="0">
                <a:solidFill>
                  <a:schemeClr val="bg1"/>
                </a:solidFill>
                <a:latin typeface="Cambria" panose="02040503050406030204" pitchFamily="18" charset="0"/>
              </a:endParaRPr>
            </a:p>
          </p:txBody>
        </p:sp>
        <p:pic>
          <p:nvPicPr>
            <p:cNvPr id="127" name="Picture 126"/>
            <p:cNvPicPr/>
            <p:nvPr/>
          </p:nvPicPr>
          <p:blipFill>
            <a:blip r:embed="rId8" cstate="print">
              <a:extLst>
                <a:ext uri="{28A0092B-C50C-407E-A947-70E740481C1C}">
                  <a14:useLocalDpi xmlns:a14="http://schemas.microsoft.com/office/drawing/2010/main" val="0"/>
                </a:ext>
              </a:extLst>
            </a:blip>
            <a:stretch>
              <a:fillRect/>
            </a:stretch>
          </p:blipFill>
          <p:spPr>
            <a:xfrm>
              <a:off x="494557" y="5596759"/>
              <a:ext cx="949716" cy="949716"/>
            </a:xfrm>
            <a:prstGeom prst="rect">
              <a:avLst/>
            </a:prstGeom>
          </p:spPr>
        </p:pic>
        <p:pic>
          <p:nvPicPr>
            <p:cNvPr id="128" name="Picture 1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0585" y="5566729"/>
              <a:ext cx="1006961" cy="979746"/>
            </a:xfrm>
            <a:prstGeom prst="rect">
              <a:avLst/>
            </a:prstGeom>
          </p:spPr>
        </p:pic>
      </p:grpSp>
    </p:spTree>
    <p:extLst>
      <p:ext uri="{BB962C8B-B14F-4D97-AF65-F5344CB8AC3E}">
        <p14:creationId xmlns:p14="http://schemas.microsoft.com/office/powerpoint/2010/main" val="125712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0"/>
                                        </p:tgtEl>
                                      </p:cBhvr>
                                    </p:animEffect>
                                    <p:set>
                                      <p:cBhvr>
                                        <p:cTn id="7" dur="1" fill="hold">
                                          <p:stCondLst>
                                            <p:cond delay="499"/>
                                          </p:stCondLst>
                                        </p:cTn>
                                        <p:tgtEl>
                                          <p:spTgt spid="6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61"/>
                                        </p:tgtEl>
                                      </p:cBhvr>
                                    </p:animEffect>
                                    <p:set>
                                      <p:cBhvr>
                                        <p:cTn id="16" dur="1" fill="hold">
                                          <p:stCondLst>
                                            <p:cond delay="499"/>
                                          </p:stCondLst>
                                        </p:cTn>
                                        <p:tgtEl>
                                          <p:spTgt spid="61"/>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nodeType="with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spPr>
      <a:bodyPr rtlCol="0" anchor="ctr"/>
      <a:lstStyle>
        <a:defPPr algn="ctr">
          <a:defRPr>
            <a:latin typeface="Times New Roman" panose="02020603050405020304" pitchFamily="18" charset="0"/>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1322</TotalTime>
  <Words>3147</Words>
  <Application>Microsoft Office PowerPoint</Application>
  <PresentationFormat>Widescreen</PresentationFormat>
  <Paragraphs>555</Paragraphs>
  <Slides>57</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Calibri (Body)</vt:lpstr>
      <vt:lpstr>Calibri )</vt:lpstr>
      <vt:lpstr>Calibri Light</vt:lpstr>
      <vt:lpstr>Cambria</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Ma-Pro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Hung Manh</dc:creator>
  <cp:lastModifiedBy>Nguyen Hung Manh</cp:lastModifiedBy>
  <cp:revision>221</cp:revision>
  <dcterms:created xsi:type="dcterms:W3CDTF">2015-08-05T17:24:28Z</dcterms:created>
  <dcterms:modified xsi:type="dcterms:W3CDTF">2015-08-25T13:22:27Z</dcterms:modified>
</cp:coreProperties>
</file>